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4a" ContentType="audio/mp4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5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76" r:id="rId3"/>
    <p:sldId id="372" r:id="rId4"/>
    <p:sldId id="537" r:id="rId5"/>
    <p:sldId id="258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49" r:id="rId14"/>
    <p:sldId id="552" r:id="rId15"/>
    <p:sldId id="554" r:id="rId16"/>
    <p:sldId id="553" r:id="rId17"/>
    <p:sldId id="555" r:id="rId18"/>
    <p:sldId id="500" r:id="rId19"/>
    <p:sldId id="456" r:id="rId20"/>
    <p:sldId id="510" r:id="rId21"/>
    <p:sldId id="505" r:id="rId22"/>
    <p:sldId id="497" r:id="rId23"/>
    <p:sldId id="524" r:id="rId24"/>
    <p:sldId id="511" r:id="rId25"/>
    <p:sldId id="465" r:id="rId26"/>
    <p:sldId id="467" r:id="rId27"/>
    <p:sldId id="468" r:id="rId28"/>
    <p:sldId id="525" r:id="rId29"/>
    <p:sldId id="473" r:id="rId30"/>
    <p:sldId id="512" r:id="rId31"/>
    <p:sldId id="517" r:id="rId32"/>
    <p:sldId id="461" r:id="rId33"/>
    <p:sldId id="475" r:id="rId34"/>
    <p:sldId id="556" r:id="rId35"/>
    <p:sldId id="419" r:id="rId36"/>
    <p:sldId id="447" r:id="rId37"/>
    <p:sldId id="422" r:id="rId38"/>
    <p:sldId id="448" r:id="rId39"/>
    <p:sldId id="421" r:id="rId40"/>
    <p:sldId id="449" r:id="rId41"/>
    <p:sldId id="451" r:id="rId42"/>
    <p:sldId id="424" r:id="rId43"/>
    <p:sldId id="425" r:id="rId44"/>
    <p:sldId id="536" r:id="rId45"/>
    <p:sldId id="426" r:id="rId46"/>
    <p:sldId id="427" r:id="rId47"/>
    <p:sldId id="428" r:id="rId48"/>
    <p:sldId id="453" r:id="rId49"/>
    <p:sldId id="452" r:id="rId50"/>
    <p:sldId id="434" r:id="rId51"/>
    <p:sldId id="435" r:id="rId52"/>
    <p:sldId id="436" r:id="rId53"/>
    <p:sldId id="444" r:id="rId54"/>
    <p:sldId id="438" r:id="rId55"/>
    <p:sldId id="442" r:id="rId56"/>
    <p:sldId id="518" r:id="rId57"/>
    <p:sldId id="534" r:id="rId58"/>
    <p:sldId id="455" r:id="rId59"/>
    <p:sldId id="337" r:id="rId6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881"/>
    <p:restoredTop sz="92511" autoAdjust="0"/>
  </p:normalViewPr>
  <p:slideViewPr>
    <p:cSldViewPr>
      <p:cViewPr varScale="1">
        <p:scale>
          <a:sx n="144" d="100"/>
          <a:sy n="144" d="100"/>
        </p:scale>
        <p:origin x="17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13D5148-8C89-4781-B332-26F35B5501B5}" type="datetimeFigureOut">
              <a:rPr lang="fr-FR"/>
              <a:pPr/>
              <a:t>07/03/2017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E929588-6E1B-4D2F-BCE8-EFFAB747580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324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327FB26-A5EE-4335-AB62-6424B8B0510F}" type="slidenum">
              <a:rPr lang="fr-FR" sz="1200">
                <a:latin typeface="Calibri" panose="020F0502020204030204" pitchFamily="34" charset="0"/>
              </a:rPr>
              <a:pPr eaLnBrk="1" hangingPunct="1"/>
              <a:t>1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06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552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B5464A-8B61-4985-9B5D-EA19A6A3E16A}" type="slidenum">
              <a:rPr lang="fr-FR" sz="1200">
                <a:latin typeface="Calibri" panose="020F0502020204030204" pitchFamily="34" charset="0"/>
              </a:rPr>
              <a:pPr eaLnBrk="1" hangingPunct="1"/>
              <a:t>12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85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655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E072DC-E403-4714-A3AD-777124DC4AB7}" type="slidenum">
              <a:rPr lang="fr-FR" sz="1200">
                <a:latin typeface="Calibri" panose="020F0502020204030204" pitchFamily="34" charset="0"/>
              </a:rPr>
              <a:pPr eaLnBrk="1" hangingPunct="1"/>
              <a:t>13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6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474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8163B45-AC67-4ED5-88FC-B53424868DCF}" type="slidenum">
              <a:rPr lang="fr-FR" sz="1200"/>
              <a:pPr eaLnBrk="1" hangingPunct="1"/>
              <a:t>15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71474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737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5DD785-EE37-4782-96C8-90F08B38DBD7}" type="slidenum">
              <a:rPr lang="fr-FR" sz="1200">
                <a:latin typeface="Calibri" panose="020F0502020204030204" pitchFamily="34" charset="0"/>
              </a:rPr>
              <a:pPr eaLnBrk="1" hangingPunct="1"/>
              <a:t>16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682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04AFAA9-1BAA-4BFF-935B-A8CA536F2A9C}" type="slidenum">
              <a:rPr lang="fr-FR" altLang="fr-FR" smtClean="0"/>
              <a:pPr eaLnBrk="1" hangingPunct="1">
                <a:spcBef>
                  <a:spcPct val="0"/>
                </a:spcBef>
              </a:pPr>
              <a:t>18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43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461247-ABD1-4C75-8976-C647E920318A}" type="slidenum">
              <a:rPr lang="fr-FR" sz="1200">
                <a:latin typeface="Calibri" panose="020F0502020204030204" pitchFamily="34" charset="0"/>
              </a:rPr>
              <a:pPr eaLnBrk="1" hangingPunct="1"/>
              <a:t>19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06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43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461247-ABD1-4C75-8976-C647E920318A}" type="slidenum">
              <a:rPr lang="fr-FR" sz="1200">
                <a:latin typeface="Calibri" panose="020F0502020204030204" pitchFamily="34" charset="0"/>
              </a:rPr>
              <a:pPr eaLnBrk="1" hangingPunct="1"/>
              <a:t>20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06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662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15B1093-C5F7-47FE-8628-2D23771DC1E8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962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B58D144-ECC1-4111-A889-73068E05F32E}" type="slidenum">
              <a:rPr lang="fr-FR" sz="1200">
                <a:latin typeface="Calibri" panose="020F0502020204030204" pitchFamily="34" charset="0"/>
              </a:rPr>
              <a:pPr eaLnBrk="1" hangingPunct="1"/>
              <a:t>23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3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43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461247-ABD1-4C75-8976-C647E920318A}" type="slidenum">
              <a:rPr lang="fr-FR" sz="1200">
                <a:latin typeface="Calibri" panose="020F0502020204030204" pitchFamily="34" charset="0"/>
              </a:rPr>
              <a:pPr eaLnBrk="1" hangingPunct="1"/>
              <a:t>24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0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3A47677-CD6E-4C90-963B-5B7C09399B98}" type="slidenum">
              <a:rPr lang="fr-FR" sz="1200">
                <a:latin typeface="Calibri" panose="020F0502020204030204" pitchFamily="34" charset="0"/>
              </a:rPr>
              <a:pPr eaLnBrk="1" hangingPunct="1"/>
              <a:t>2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99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60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F1DCD45-0665-4CEB-AD44-4663D1157F46}" type="slidenum">
              <a:rPr lang="fr-FR" sz="1200">
                <a:latin typeface="Calibri" panose="020F0502020204030204" pitchFamily="34" charset="0"/>
              </a:rPr>
              <a:pPr eaLnBrk="1" hangingPunct="1"/>
              <a:t>25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86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Objective: Current guidelines for adjusting antimicrobial therapy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regimens commonly are based on drug concentrations measured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 plasma. In septic patients, however, the interstitial space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of soft tissues in addition to the central compartment represents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the target site of infection. We thus hypothesized that one explanation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for therapeutic failure during antibiotic treatment might be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the inability to achieve effective antimicrobial concentrations in the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interstitial space fluid of soft tissues. This is corroborated by the fact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that piperacillin, a frequently administered </a:t>
            </a:r>
            <a:r>
              <a:rPr lang="fr-FR" smtClean="0">
                <a:latin typeface="MathematicalPi-Four" charset="0"/>
                <a:ea typeface="ＭＳ Ｐゴシック" panose="020B0600070205080204" pitchFamily="34" charset="-128"/>
              </a:rPr>
              <a:t>b</a:t>
            </a: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-lactam antibiotic, often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fails to be effective despite documented susceptibility of the causative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pathogen in vitro.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Design: Prospective comparative study of two groups.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Setting: The intensive care unit and research ward of an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university hospital.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Subjects: Six patients with septic shock and a control group of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six gender- and age-matched healthy volunteers.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Interventions: To measure piperacillin penetration into the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interstitial space fluid of skeletal muscle and subcutaneous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adipose tissue, we employed microdialysis after a single intravenous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administration of 4.0 g of piperacillin to patients and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healthy volunteers. Piperacillin concentrations were assayed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by using reversed-phase high-pressure liquid chromatography.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Measurements and Main Results: In septic shock patients, interstitial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piperacillin concentrations in skeletal muscle and subcutaneous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adipose tissue were five- to ten-fold lower than corresponding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free plasma concentrations (p </a:t>
            </a:r>
            <a:r>
              <a:rPr lang="fr-FR" b="1" smtClean="0">
                <a:latin typeface="Dutch801BT-Bold" charset="0"/>
                <a:ea typeface="ＭＳ Ｐゴシック" panose="020B0600070205080204" pitchFamily="34" charset="-128"/>
              </a:rPr>
              <a:t>&lt; </a:t>
            </a: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.03). Mean piperacillin concentrations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 subcutaneous adipose tissue never exceeded 11 </a:t>
            </a:r>
            <a:r>
              <a:rPr lang="fr-FR" smtClean="0">
                <a:latin typeface="MathematicalPi-Four" charset="0"/>
                <a:ea typeface="ＭＳ Ｐゴシック" panose="020B0600070205080204" pitchFamily="34" charset="-128"/>
              </a:rPr>
              <a:t>m</a:t>
            </a: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g/mL,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which is below the minimal inhibitory concentration for a range of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relevant pathogens in patients with septic shock.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Conclusion: The results of the present study demonstrate that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 septic shock patients, piperacillin concentrations in the interstitial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space may be subinhibitory, even though effective concentrations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are attained in plasma. The lack of success of antimicrobial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therapy in these patients thus might be attributable to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inadequate target site penetration of antibiotics. (Crit Care Med</a:t>
            </a:r>
          </a:p>
          <a:p>
            <a:pPr eaLnBrk="1" hangingPunct="1">
              <a:spcBef>
                <a:spcPct val="0"/>
              </a:spcBef>
            </a:pP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2001; 29:385</a:t>
            </a:r>
            <a:r>
              <a:rPr lang="fr-FR" b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–</a:t>
            </a:r>
            <a:r>
              <a:rPr lang="fr-FR" b="1" smtClean="0">
                <a:latin typeface="HelveticaNeue-BoldCond" charset="0"/>
                <a:ea typeface="ＭＳ Ｐゴシック" panose="020B0600070205080204" pitchFamily="34" charset="-128"/>
              </a:rPr>
              <a:t>391)</a:t>
            </a:r>
            <a:endParaRPr lang="fr-FR" smtClean="0">
              <a:latin typeface="HelveticaNeue-BoldCond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6927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669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50B47B-2515-4464-8390-BED6A55AEB24}" type="slidenum">
              <a:rPr lang="fr-FR" sz="1200">
                <a:latin typeface="Calibri" panose="020F0502020204030204" pitchFamily="34" charset="0"/>
              </a:rPr>
              <a:pPr eaLnBrk="1" hangingPunct="1"/>
              <a:t>27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69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730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51AF7EE-A5D1-4193-8ECF-BF7599290F10}" type="slidenum">
              <a:rPr lang="fr-FR" sz="1200">
                <a:latin typeface="Calibri" panose="020F0502020204030204" pitchFamily="34" charset="0"/>
              </a:rPr>
              <a:pPr eaLnBrk="1" hangingPunct="1"/>
              <a:t>28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69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43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461247-ABD1-4C75-8976-C647E920318A}" type="slidenum">
              <a:rPr lang="fr-FR" sz="1200">
                <a:latin typeface="Calibri" panose="020F0502020204030204" pitchFamily="34" charset="0"/>
              </a:rPr>
              <a:pPr eaLnBrk="1" hangingPunct="1"/>
              <a:t>30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06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B17E630-C01F-4BF3-9A0D-DE4EB000656B}" type="slidenum">
              <a:rPr lang="fr-FR" altLang="fr-FR" smtClean="0"/>
              <a:pPr eaLnBrk="1" hangingPunct="1"/>
              <a:t>31</a:t>
            </a:fld>
            <a:endParaRPr lang="fr-FR" altLang="fr-FR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536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49033E1-6211-4496-BFA3-8735BF481F7E}" type="slidenum">
              <a:rPr lang="fr-FR" sz="1200">
                <a:latin typeface="Calibri" panose="020F0502020204030204" pitchFamily="34" charset="0"/>
              </a:rPr>
              <a:pPr eaLnBrk="1" hangingPunct="1"/>
              <a:t>32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00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50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FA2CBC-AC91-4956-9826-C0475127CC5E}" type="slidenum">
              <a:rPr lang="fr-FR" altLang="fr-FR" smtClean="0"/>
              <a:pPr eaLnBrk="1" hangingPunct="1">
                <a:spcBef>
                  <a:spcPct val="0"/>
                </a:spcBef>
              </a:pPr>
              <a:t>35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50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FA2CBC-AC91-4956-9826-C0475127CC5E}" type="slidenum">
              <a:rPr lang="fr-FR" altLang="fr-FR" smtClean="0"/>
              <a:pPr eaLnBrk="1" hangingPunct="1">
                <a:spcBef>
                  <a:spcPct val="0"/>
                </a:spcBef>
              </a:pPr>
              <a:t>36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894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FCD5F7-94EE-468A-AD44-6FCE36917A38}" type="slidenum">
              <a:rPr lang="fr-FR" sz="1200"/>
              <a:pPr eaLnBrk="1" hangingPunct="1"/>
              <a:t>37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250514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E8C354A-5967-4B87-8FD9-36EF60909A8E}" type="slidenum">
              <a:rPr lang="fr-FR" sz="1200">
                <a:latin typeface="Calibri" panose="020F0502020204030204" pitchFamily="34" charset="0"/>
              </a:rPr>
              <a:pPr eaLnBrk="1" hangingPunct="1"/>
              <a:t>3</a:t>
            </a:fld>
            <a:endParaRPr lang="fr-FR" sz="1200">
              <a:latin typeface="Calibri" panose="020F0502020204030204" pitchFamily="34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3998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50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FA2CBC-AC91-4956-9826-C0475127CC5E}" type="slidenum">
              <a:rPr lang="fr-FR" altLang="fr-FR" smtClean="0"/>
              <a:pPr eaLnBrk="1" hangingPunct="1">
                <a:spcBef>
                  <a:spcPct val="0"/>
                </a:spcBef>
              </a:pPr>
              <a:t>38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873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84A01E-2B1E-43E1-96C6-73BB69F2CED4}" type="slidenum">
              <a:rPr lang="fr-FR" sz="1200">
                <a:latin typeface="Calibri" panose="020F0502020204030204" pitchFamily="34" charset="0"/>
              </a:rPr>
              <a:pPr eaLnBrk="1" hangingPunct="1"/>
              <a:t>39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7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50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FA2CBC-AC91-4956-9826-C0475127CC5E}" type="slidenum">
              <a:rPr lang="fr-FR" altLang="fr-FR" smtClean="0"/>
              <a:pPr eaLnBrk="1" hangingPunct="1">
                <a:spcBef>
                  <a:spcPct val="0"/>
                </a:spcBef>
              </a:pPr>
              <a:t>40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50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FA2CBC-AC91-4956-9826-C0475127CC5E}" type="slidenum">
              <a:rPr lang="fr-FR" altLang="fr-FR" smtClean="0"/>
              <a:pPr eaLnBrk="1" hangingPunct="1">
                <a:spcBef>
                  <a:spcPct val="0"/>
                </a:spcBef>
              </a:pPr>
              <a:t>41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935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A83EE7-4AB3-4238-83B8-F7E02388979D}" type="slidenum">
              <a:rPr lang="fr-FR" sz="1200"/>
              <a:pPr eaLnBrk="1" hangingPunct="1"/>
              <a:t>42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4208700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955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875A0A0-FE65-4BAE-AD04-2B04FE47656C}" type="slidenum">
              <a:rPr lang="fr-FR" sz="1200"/>
              <a:pPr eaLnBrk="1" hangingPunct="1"/>
              <a:t>43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387172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5DA49F-3E93-4D8D-BEF8-7B91E768EBF2}" type="slidenum">
              <a:rPr lang="fr-FR" smtClean="0">
                <a:latin typeface="Arial" pitchFamily="34" charset="0"/>
              </a:rPr>
              <a:pPr/>
              <a:t>44</a:t>
            </a:fld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955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875A0A0-FE65-4BAE-AD04-2B04FE47656C}" type="slidenum">
              <a:rPr lang="fr-FR" sz="1200"/>
              <a:pPr eaLnBrk="1" hangingPunct="1"/>
              <a:t>45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387172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fr-FR" b="1" i="1" smtClean="0">
                <a:latin typeface="Minion-BoldItalic" charset="0"/>
                <a:ea typeface="ＭＳ Ｐゴシック" panose="020B0600070205080204" pitchFamily="34" charset="-128"/>
              </a:rPr>
              <a:t>Background.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Piperacillin-tazobactam is frequently used to treat </a:t>
            </a: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Pseudomonas aeruginosa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infections in critically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ill patients. In an effort to improve clinical outcomes, an extended-infusion dosing scheme for piperacillintazobactam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therapy was devised using a Monte Carlo simulation and was adopted into clinical practice at Albany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Medical Center (Albany, New York). This study evaluates the clinical implications of extended infusion of piperacillin-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tazobactam therapy for critically ill patients with </a:t>
            </a: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P. aeruginosa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infection.</a:t>
            </a:r>
          </a:p>
          <a:p>
            <a:pPr eaLnBrk="1" hangingPunct="1">
              <a:spcBef>
                <a:spcPct val="0"/>
              </a:spcBef>
            </a:pPr>
            <a:r>
              <a:rPr lang="fr-FR" b="1" i="1" smtClean="0">
                <a:latin typeface="Minion-BoldItalic" charset="0"/>
                <a:ea typeface="ＭＳ Ｐゴシック" panose="020B0600070205080204" pitchFamily="34" charset="-128"/>
              </a:rPr>
              <a:t>Methods.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We performed a cohort study of patients who received piperacillin-tazobactam therapy for a </a:t>
            </a: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P.</a:t>
            </a:r>
          </a:p>
          <a:p>
            <a:pPr eaLnBrk="1" hangingPunct="1">
              <a:spcBef>
                <a:spcPct val="0"/>
              </a:spcBef>
            </a:pP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aeruginosa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infection that was susceptible to piperacillin-tazobactam during the period January 2000</a:t>
            </a:r>
            <a:r>
              <a:rPr 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–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June 2004.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Prior to February 2002, all patients received intermittent infusions of piperacillin-tazobactam (3.375 g intravenously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for 30 min every 4 or 6 h); after this time, all patients received extended infusions of piperacillin-tazobactam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(3.375 g intravenously for 4 h every 8 h). Data on demographic characteristics, disease severity, and microbiology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were collected, and outcomes were compared between groups.</a:t>
            </a:r>
          </a:p>
          <a:p>
            <a:pPr eaLnBrk="1" hangingPunct="1">
              <a:spcBef>
                <a:spcPct val="0"/>
              </a:spcBef>
            </a:pPr>
            <a:r>
              <a:rPr lang="fr-FR" b="1" i="1" smtClean="0">
                <a:latin typeface="Minion-BoldItalic" charset="0"/>
                <a:ea typeface="ＭＳ Ｐゴシック" panose="020B0600070205080204" pitchFamily="34" charset="-128"/>
              </a:rPr>
              <a:t>Results.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A total of 194 patients comprised the 2 study groups: 102 patients received extended infusions of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piperacillin-tazobactam, and 92 patients received intermittent infusions of piperacillin-tazobactam. No differences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in baseline clinical characteristics were noted between the 2 groups. Among patients with Acute Physiological and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Chronic Health Evaluation</a:t>
            </a:r>
            <a:r>
              <a:rPr lang="fr-FR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–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II scores17, 14-day mortality rate was significantly lower among patients who received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extended-infusion therapy than among patients who received intermittent-infusion therapy (12.2% vs. 31.6%,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respectively; ), and median duration of hospital stay after collection of samples for culture </a:t>
            </a: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P</a:t>
            </a:r>
            <a:r>
              <a:rPr lang="fr-FR" smtClean="0">
                <a:latin typeface="MathTechnicalP03" charset="0"/>
                <a:ea typeface="ＭＳ Ｐゴシック" panose="020B0600070205080204" pitchFamily="34" charset="-128"/>
              </a:rPr>
              <a:t>p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.04 was significantly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shorter for patients who received extended-infusion therapy than for patients who received intermittent-infusion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therapy (21 days vs. 38 days; </a:t>
            </a: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P</a:t>
            </a:r>
            <a:r>
              <a:rPr lang="fr-FR" smtClean="0">
                <a:latin typeface="MathTechnicalP03" charset="0"/>
                <a:ea typeface="ＭＳ Ｐゴシック" panose="020B0600070205080204" pitchFamily="34" charset="-128"/>
              </a:rPr>
              <a:t>p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.02).</a:t>
            </a:r>
          </a:p>
          <a:p>
            <a:pPr eaLnBrk="1" hangingPunct="1">
              <a:spcBef>
                <a:spcPct val="0"/>
              </a:spcBef>
            </a:pPr>
            <a:r>
              <a:rPr lang="fr-FR" b="1" i="1" smtClean="0">
                <a:latin typeface="Minion-BoldItalic" charset="0"/>
                <a:ea typeface="ＭＳ Ｐゴシック" panose="020B0600070205080204" pitchFamily="34" charset="-128"/>
              </a:rPr>
              <a:t>Conclusions.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These results indicate that extended-infusion piperacillin-tazobactam therapy is a suitable alternative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to intermittent-infusion piperacillin-tazobactam therapy, and they strongly suggest that improved outcomes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may be realized by administering extended-infusion piperacillin-tazobactam therapy to critically ill patients with</a:t>
            </a:r>
          </a:p>
          <a:p>
            <a:pPr eaLnBrk="1" hangingPunct="1">
              <a:spcBef>
                <a:spcPct val="0"/>
              </a:spcBef>
            </a:pPr>
            <a:r>
              <a:rPr lang="fr-FR" i="1" smtClean="0">
                <a:latin typeface="Minion-Italic" charset="0"/>
                <a:ea typeface="ＭＳ Ｐゴシック" panose="020B0600070205080204" pitchFamily="34" charset="-128"/>
              </a:rPr>
              <a:t>P. aeruginosa </a:t>
            </a:r>
            <a:r>
              <a:rPr lang="fr-FR" smtClean="0">
                <a:latin typeface="Minion-Regular" charset="0"/>
                <a:ea typeface="ＭＳ Ｐゴシック" panose="020B0600070205080204" pitchFamily="34" charset="-128"/>
              </a:rPr>
              <a:t>infection.</a:t>
            </a:r>
            <a:endParaRPr lang="fr-FR" smtClean="0">
              <a:latin typeface="Minion-BoldItalic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0998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1996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558323C-20F5-45AE-8B62-EA901BF0CCCF}" type="slidenum">
              <a:rPr lang="fr-FR" sz="1200">
                <a:latin typeface="Calibri" panose="020F0502020204030204" pitchFamily="34" charset="0"/>
              </a:rPr>
              <a:pPr eaLnBrk="1" hangingPunct="1"/>
              <a:t>47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7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76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B338293-5C67-4167-AF1B-702253289199}" type="slidenum">
              <a:rPr lang="fr-FR" sz="1200">
                <a:latin typeface="Calibri" panose="020F0502020204030204" pitchFamily="34" charset="0"/>
              </a:rPr>
              <a:pPr eaLnBrk="1" hangingPunct="1"/>
              <a:t>5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ＭＳ Ｐゴシック" pitchFamily="34" charset="-128"/>
            </a:endParaRPr>
          </a:p>
        </p:txBody>
      </p:sp>
      <p:sp>
        <p:nvSpPr>
          <p:cNvPr id="2508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FA2CBC-AC91-4956-9826-C0475127CC5E}" type="slidenum">
              <a:rPr lang="fr-FR" altLang="fr-FR" smtClean="0"/>
              <a:pPr eaLnBrk="1" hangingPunct="1">
                <a:spcBef>
                  <a:spcPct val="0"/>
                </a:spcBef>
              </a:pPr>
              <a:t>49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068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2FDF0C-5DB5-4A65-A747-06A7E9C628F5}" type="slidenum">
              <a:rPr lang="fr-FR" sz="1200">
                <a:latin typeface="Calibri" panose="020F0502020204030204" pitchFamily="34" charset="0"/>
              </a:rPr>
              <a:pPr eaLnBrk="1" hangingPunct="1"/>
              <a:t>50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745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088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013321-93AD-4C2D-869F-C156780FEB51}" type="slidenum">
              <a:rPr lang="fr-FR" sz="1200">
                <a:latin typeface="Calibri" panose="020F0502020204030204" pitchFamily="34" charset="0"/>
              </a:rPr>
              <a:pPr eaLnBrk="1" hangingPunct="1"/>
              <a:t>51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78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211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154292-A766-4C52-B53C-2E33F0C3C99B}" type="slidenum">
              <a:rPr lang="fr-FR" sz="1200">
                <a:latin typeface="Calibri" panose="020F0502020204030204" pitchFamily="34" charset="0"/>
              </a:rPr>
              <a:pPr eaLnBrk="1" hangingPunct="1"/>
              <a:t>53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97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140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3F8843-9AF1-498D-9969-D0FDA5A0A480}" type="slidenum">
              <a:rPr lang="fr-FR" sz="1200">
                <a:latin typeface="Calibri" panose="020F0502020204030204" pitchFamily="34" charset="0"/>
              </a:rPr>
              <a:pPr eaLnBrk="1" hangingPunct="1"/>
              <a:t>54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148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211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154292-A766-4C52-B53C-2E33F0C3C99B}" type="slidenum">
              <a:rPr lang="fr-FR" sz="1200">
                <a:latin typeface="Calibri" panose="020F0502020204030204" pitchFamily="34" charset="0"/>
              </a:rPr>
              <a:pPr eaLnBrk="1" hangingPunct="1"/>
              <a:t>56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97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1FB61C-A2F4-4EB0-A98B-4FA630A25066}" type="slidenum">
              <a:rPr lang="fr-FR" smtClean="0">
                <a:latin typeface="Arial" pitchFamily="34" charset="0"/>
              </a:rPr>
              <a:pPr/>
              <a:t>57</a:t>
            </a:fld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304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CE0D41-6AE8-4BBF-80C6-B2952FB05E9D}" type="slidenum">
              <a:rPr lang="fr-FR" sz="1200">
                <a:latin typeface="Calibri" panose="020F0502020204030204" pitchFamily="34" charset="0"/>
              </a:rPr>
              <a:pPr eaLnBrk="1" hangingPunct="1"/>
              <a:t>59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39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378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E6F980-4EB1-4630-AE0A-D3B1C117ADAC}" type="slidenum">
              <a:rPr lang="fr-FR" sz="1200"/>
              <a:pPr eaLnBrk="1" hangingPunct="1"/>
              <a:t>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30061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93E0E0E-72E1-4891-A3D8-35FA0261644A}" type="slidenum">
              <a:rPr lang="fr-FR" sz="1200"/>
              <a:pPr eaLnBrk="1" hangingPunct="1"/>
              <a:t>7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93816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2966ECA-46A8-4BCC-82CC-78554772C9CC}" type="slidenum">
              <a:rPr lang="fr-FR" sz="1200">
                <a:latin typeface="Calibri" panose="020F0502020204030204" pitchFamily="34" charset="0"/>
              </a:rPr>
              <a:pPr eaLnBrk="1" hangingPunct="1"/>
              <a:t>8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5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512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887D2E6-31F4-4A4B-A7FD-944512C6AE4F}" type="slidenum">
              <a:rPr lang="fr-FR" sz="1200"/>
              <a:pPr eaLnBrk="1" hangingPunct="1"/>
              <a:t>10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94265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532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56CF57-B018-4877-ACAF-09AD226D144B}" type="slidenum">
              <a:rPr lang="fr-FR" sz="1200">
                <a:latin typeface="Calibri" panose="020F0502020204030204" pitchFamily="34" charset="0"/>
              </a:rPr>
              <a:pPr eaLnBrk="1" hangingPunct="1"/>
              <a:t>11</a:t>
            </a:fld>
            <a:endParaRPr 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8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EC5A7-66AF-4900-BBAF-2E1F1716AF1E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D236A-2BAB-408D-8C55-EEF77D0AD636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843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967A45-5035-428A-88B7-4E77E7D2F5A3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3751B-E16C-4129-ACD7-C93AB0184167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546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E02FAD-AA0F-4762-AC15-2604F307BE6C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7DA59-49EA-4ED9-BBFA-803D3840A9BE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2960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ECBF6B-BE81-4643-8FAA-0F8BE56412A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90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2F8414-440A-4D3D-A408-FC9203E396C2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C2BCA-04E3-4F2A-9BAC-A6C46BDE2874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896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3B0A18-CAF8-438E-B370-CCF3F5F55451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88A99-EC20-4877-90AF-E0F7D87686FE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42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FACF08-524E-4D74-A4DF-9AB21A47F73D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00F6B-007A-4967-BDC5-FFCBB71D4689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878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9978E-F3C0-4A32-B88D-E829FD15451A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27FE8-E122-4BAE-8AEF-D2F6A3A87F46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69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91592E-D574-49CC-A16E-FBD1010AC628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F7B97-AC12-4968-9607-5F570106BB21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829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4070D8-B533-46F2-8D94-2315598B18CE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BB367-77ED-4A7D-8C25-9AFDDD3EDD32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4055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696658-F602-4568-B2CA-8D254AD50353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45181-C6BD-4A0B-B586-033512DB751E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682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23825E-5A89-4C47-B19D-A5BEBD6D77DD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47C44-1F16-4200-B005-2325C319B2A6}" type="slidenum">
              <a:rPr lang="fr-BE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466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mic Sans MS" panose="030F0702030302020204" pitchFamily="66" charset="0"/>
              </a:defRPr>
            </a:lvl1pPr>
          </a:lstStyle>
          <a:p>
            <a:fld id="{722D58AF-C30E-491A-9001-8AE3C7AC371F}" type="datetimeFigureOut">
              <a:rPr lang="fr-FR"/>
              <a:pPr/>
              <a:t>07/03/2017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omic Sans MS" panose="030F0702030302020204" pitchFamily="66" charset="0"/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mic Sans MS" panose="030F0702030302020204" pitchFamily="66" charset="0"/>
              </a:defRPr>
            </a:lvl1pPr>
          </a:lstStyle>
          <a:p>
            <a:fld id="{0044DBD1-3F9A-408C-A419-0E76AB9E341D}" type="slidenum">
              <a:rPr lang="fr-BE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7.xml"/><Relationship Id="rId6" Type="http://schemas.openxmlformats.org/officeDocument/2006/relationships/image" Target="../media/image11.jpeg"/><Relationship Id="rId7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2.emf"/><Relationship Id="rId5" Type="http://schemas.openxmlformats.org/officeDocument/2006/relationships/image" Target="../media/image1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3.wmf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5.wmf"/><Relationship Id="rId6" Type="http://schemas.openxmlformats.org/officeDocument/2006/relationships/image" Target="../media/image1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1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1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25.xml"/><Relationship Id="rId6" Type="http://schemas.openxmlformats.org/officeDocument/2006/relationships/image" Target="../media/image1.png"/><Relationship Id="rId1" Type="http://schemas.openxmlformats.org/officeDocument/2006/relationships/tags" Target="../tags/tag3.xml"/><Relationship Id="rId2" Type="http://schemas.microsoft.com/office/2007/relationships/media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microsoft.com/office/2007/relationships/media" Target="../media/media35.m4a"/><Relationship Id="rId2" Type="http://schemas.openxmlformats.org/officeDocument/2006/relationships/audio" Target="../media/media35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1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microsoft.com/office/2007/relationships/media" Target="../media/media37.m4a"/><Relationship Id="rId2" Type="http://schemas.openxmlformats.org/officeDocument/2006/relationships/audio" Target="../media/media37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1.png"/><Relationship Id="rId1" Type="http://schemas.microsoft.com/office/2007/relationships/media" Target="../media/media38.m4a"/><Relationship Id="rId2" Type="http://schemas.openxmlformats.org/officeDocument/2006/relationships/audio" Target="../media/media38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microsoft.com/office/2007/relationships/media" Target="../media/media40.m4a"/><Relationship Id="rId2" Type="http://schemas.openxmlformats.org/officeDocument/2006/relationships/audio" Target="../media/media40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1" Type="http://schemas.microsoft.com/office/2007/relationships/media" Target="../media/media41.m4a"/><Relationship Id="rId2" Type="http://schemas.openxmlformats.org/officeDocument/2006/relationships/audio" Target="../media/media41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1.png"/><Relationship Id="rId1" Type="http://schemas.microsoft.com/office/2007/relationships/media" Target="../media/media42.m4a"/><Relationship Id="rId2" Type="http://schemas.openxmlformats.org/officeDocument/2006/relationships/audio" Target="../media/media42.m4a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1.png"/><Relationship Id="rId1" Type="http://schemas.microsoft.com/office/2007/relationships/media" Target="../media/media43.m4a"/><Relationship Id="rId2" Type="http://schemas.openxmlformats.org/officeDocument/2006/relationships/audio" Target="../media/media43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8.xm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.png"/><Relationship Id="rId1" Type="http://schemas.openxmlformats.org/officeDocument/2006/relationships/tags" Target="../tags/tag4.xml"/><Relationship Id="rId2" Type="http://schemas.microsoft.com/office/2007/relationships/media" Target="../media/media44.m4a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1.png"/><Relationship Id="rId1" Type="http://schemas.microsoft.com/office/2007/relationships/media" Target="../media/media45.m4a"/><Relationship Id="rId2" Type="http://schemas.openxmlformats.org/officeDocument/2006/relationships/audio" Target="../media/media45.m4a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46.m4a"/><Relationship Id="rId2" Type="http://schemas.openxmlformats.org/officeDocument/2006/relationships/audio" Target="../media/media46.m4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1" Type="http://schemas.microsoft.com/office/2007/relationships/media" Target="../media/media47.m4a"/><Relationship Id="rId2" Type="http://schemas.openxmlformats.org/officeDocument/2006/relationships/audio" Target="../media/media4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1.png"/><Relationship Id="rId1" Type="http://schemas.microsoft.com/office/2007/relationships/media" Target="../media/media48.m4a"/><Relationship Id="rId2" Type="http://schemas.openxmlformats.org/officeDocument/2006/relationships/audio" Target="../media/media48.m4a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.png"/><Relationship Id="rId1" Type="http://schemas.microsoft.com/office/2007/relationships/media" Target="../media/media49.m4a"/><Relationship Id="rId2" Type="http://schemas.openxmlformats.org/officeDocument/2006/relationships/audio" Target="../media/media49.m4a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1" Type="http://schemas.microsoft.com/office/2007/relationships/media" Target="../media/media50.m4a"/><Relationship Id="rId2" Type="http://schemas.openxmlformats.org/officeDocument/2006/relationships/audio" Target="../media/media50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1.png"/><Relationship Id="rId1" Type="http://schemas.microsoft.com/office/2007/relationships/media" Target="../media/media51.m4a"/><Relationship Id="rId2" Type="http://schemas.openxmlformats.org/officeDocument/2006/relationships/audio" Target="../media/media51.m4a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1.png"/><Relationship Id="rId1" Type="http://schemas.microsoft.com/office/2007/relationships/media" Target="../media/media52.m4a"/><Relationship Id="rId2" Type="http://schemas.openxmlformats.org/officeDocument/2006/relationships/audio" Target="../media/media52.m4a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1" Type="http://schemas.openxmlformats.org/officeDocument/2006/relationships/tags" Target="../tags/tag5.xml"/><Relationship Id="rId2" Type="http://schemas.microsoft.com/office/2007/relationships/media" Target="../media/media53.m4a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1.png"/><Relationship Id="rId1" Type="http://schemas.microsoft.com/office/2007/relationships/media" Target="../media/media54.m4a"/><Relationship Id="rId2" Type="http://schemas.openxmlformats.org/officeDocument/2006/relationships/audio" Target="../media/media54.m4a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1.png"/><Relationship Id="rId1" Type="http://schemas.microsoft.com/office/2007/relationships/media" Target="../media/media55.m4a"/><Relationship Id="rId2" Type="http://schemas.openxmlformats.org/officeDocument/2006/relationships/audio" Target="../media/media55.m4a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56.m4a"/><Relationship Id="rId2" Type="http://schemas.openxmlformats.org/officeDocument/2006/relationships/audio" Target="../media/media56.m4a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7.xml"/><Relationship Id="rId5" Type="http://schemas.openxmlformats.org/officeDocument/2006/relationships/image" Target="../media/image1.png"/><Relationship Id="rId1" Type="http://schemas.microsoft.com/office/2007/relationships/media" Target="../media/media57.m4a"/><Relationship Id="rId2" Type="http://schemas.openxmlformats.org/officeDocument/2006/relationships/audio" Target="../media/media5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wmf"/><Relationship Id="rId6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63" y="2130425"/>
            <a:ext cx="8101012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dirty="0" smtClean="0">
                <a:ea typeface="ＭＳ Ｐゴシック" panose="020B0600070205080204" pitchFamily="34" charset="-128"/>
              </a:rPr>
              <a:t>Optimisation de l’administration des </a:t>
            </a:r>
            <a:r>
              <a:rPr lang="fr-FR" sz="3600" dirty="0" err="1">
                <a:latin typeface="Symbol" panose="05050102010706020507" pitchFamily="18" charset="2"/>
                <a:ea typeface="ＭＳ Ｐゴシック" panose="020B0600070205080204" pitchFamily="34" charset="-128"/>
              </a:rPr>
              <a:t>b</a:t>
            </a:r>
            <a:r>
              <a:rPr lang="fr-FR" sz="3600" dirty="0" err="1" smtClean="0">
                <a:ea typeface="ＭＳ Ｐゴシック" panose="020B0600070205080204" pitchFamily="34" charset="-128"/>
              </a:rPr>
              <a:t>lactamines</a:t>
            </a:r>
            <a:r>
              <a:rPr lang="fr-FR" sz="3600" dirty="0" smtClean="0">
                <a:ea typeface="ＭＳ Ｐゴシック" panose="020B0600070205080204" pitchFamily="34" charset="-128"/>
              </a:rPr>
              <a:t> en réanimation:</a:t>
            </a:r>
            <a:br>
              <a:rPr lang="fr-FR" sz="3600" dirty="0" smtClean="0">
                <a:ea typeface="ＭＳ Ｐゴシック" panose="020B0600070205080204" pitchFamily="34" charset="-128"/>
              </a:rPr>
            </a:br>
            <a:r>
              <a:rPr lang="fr-FR" sz="3100" dirty="0" smtClean="0">
                <a:ea typeface="ＭＳ Ｐゴシック" panose="020B0600070205080204" pitchFamily="34" charset="-128"/>
              </a:rPr>
              <a:t>Pourquoi, pour qui, comment?</a:t>
            </a:r>
            <a:r>
              <a:rPr lang="fr-FR" altLang="ja-JP" sz="3100" dirty="0" smtClean="0">
                <a:ea typeface="ＭＳ Ｐゴシック" panose="020B0600070205080204" pitchFamily="34" charset="-128"/>
              </a:rPr>
              <a:t/>
            </a:r>
            <a:br>
              <a:rPr lang="fr-FR" altLang="ja-JP" sz="3100" dirty="0" smtClean="0">
                <a:ea typeface="ＭＳ Ｐゴシック" panose="020B0600070205080204" pitchFamily="34" charset="-128"/>
              </a:rPr>
            </a:br>
            <a:r>
              <a:rPr lang="fr-FR" altLang="ja-JP" sz="3600" dirty="0" smtClean="0">
                <a:ea typeface="ＭＳ Ｐゴシック" panose="020B0600070205080204" pitchFamily="34" charset="-128"/>
              </a:rPr>
              <a:t/>
            </a:r>
            <a:br>
              <a:rPr lang="fr-FR" altLang="ja-JP" sz="3600" dirty="0" smtClean="0">
                <a:ea typeface="ＭＳ Ｐゴシック" panose="020B0600070205080204" pitchFamily="34" charset="-128"/>
              </a:rPr>
            </a:br>
            <a:endParaRPr lang="fr-FR" sz="27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5362" name="Sous-titre 2"/>
          <p:cNvSpPr>
            <a:spLocks noGrp="1"/>
          </p:cNvSpPr>
          <p:nvPr>
            <p:ph type="subTitle" idx="1"/>
          </p:nvPr>
        </p:nvSpPr>
        <p:spPr>
          <a:xfrm>
            <a:off x="1371600" y="4556720"/>
            <a:ext cx="6400800" cy="11765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r-FR" sz="2400" b="1" dirty="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t>ASPECTS THEORIQUES</a:t>
            </a:r>
            <a:endParaRPr lang="fr-FR" sz="2400" b="1" dirty="0" smtClean="0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3" name="ZoneTexte 3"/>
          <p:cNvSpPr txBox="1">
            <a:spLocks noChangeArrowheads="1"/>
          </p:cNvSpPr>
          <p:nvPr/>
        </p:nvSpPr>
        <p:spPr bwMode="auto">
          <a:xfrm>
            <a:off x="3000375" y="6357938"/>
            <a:ext cx="302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 dirty="0">
                <a:latin typeface="Comic Sans MS" panose="030F0702030302020204" pitchFamily="66" charset="0"/>
              </a:rPr>
              <a:t>Olivier PAJOT, Argenteuil</a:t>
            </a:r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3"/>
    </mc:Choice>
    <mc:Fallback>
      <p:transition spd="slow" advTm="1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Effet post-antibiotique</a:t>
            </a:r>
          </a:p>
        </p:txBody>
      </p:sp>
      <p:graphicFrame>
        <p:nvGraphicFramePr>
          <p:cNvPr id="29758" name="Group 62"/>
          <p:cNvGraphicFramePr>
            <a:graphicFrameLocks noGrp="1"/>
          </p:cNvGraphicFramePr>
          <p:nvPr>
            <p:ph idx="1"/>
          </p:nvPr>
        </p:nvGraphicFramePr>
        <p:xfrm>
          <a:off x="457200" y="2819400"/>
          <a:ext cx="8229600" cy="2921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Effet post antibiotique (heures)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P. </a:t>
                      </a:r>
                      <a:r>
                        <a:rPr kumimoji="0" lang="fr-FR" sz="2000" i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aeruginosa</a:t>
                      </a:r>
                      <a:endParaRPr kumimoji="0" lang="fr-F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E. coli</a:t>
                      </a:r>
                      <a:endParaRPr kumimoji="0" lang="fr-F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S. aureus</a:t>
                      </a:r>
                      <a:endParaRPr kumimoji="0" lang="fr-F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Imipénème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Méropénème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ND</a:t>
                      </a:r>
                    </a:p>
                  </a:txBody>
                  <a:tcPr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Doripénème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&lt;1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1,8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1066800"/>
          </a:xfrm>
        </p:spPr>
        <p:txBody>
          <a:bodyPr/>
          <a:lstStyle/>
          <a:p>
            <a:pPr eaLnBrk="1" hangingPunct="1"/>
            <a:r>
              <a:rPr lang="fr-FR" dirty="0" smtClean="0">
                <a:ea typeface="ＭＳ Ｐゴシック" panose="020B0600070205080204" pitchFamily="34" charset="-128"/>
              </a:rPr>
              <a:t>Essentiellement </a:t>
            </a:r>
            <a:r>
              <a:rPr lang="fr-FR" dirty="0" err="1" smtClean="0">
                <a:ea typeface="ＭＳ Ｐゴシック" panose="020B0600070205080204" pitchFamily="34" charset="-128"/>
              </a:rPr>
              <a:t>carbapénèmes</a:t>
            </a:r>
            <a:r>
              <a:rPr lang="fr-FR" dirty="0" smtClean="0">
                <a:ea typeface="ＭＳ Ｐゴシック" panose="020B0600070205080204" pitchFamily="34" charset="-128"/>
              </a:rPr>
              <a:t> et BGN</a:t>
            </a:r>
          </a:p>
        </p:txBody>
      </p:sp>
      <p:sp>
        <p:nvSpPr>
          <p:cNvPr id="50180" name="ZoneTexte 4"/>
          <p:cNvSpPr txBox="1">
            <a:spLocks noChangeArrowheads="1"/>
          </p:cNvSpPr>
          <p:nvPr/>
        </p:nvSpPr>
        <p:spPr bwMode="auto">
          <a:xfrm>
            <a:off x="2843808" y="6443663"/>
            <a:ext cx="6049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600" dirty="0">
                <a:latin typeface="Comic Sans MS" panose="030F0702030302020204" pitchFamily="66" charset="0"/>
              </a:rPr>
              <a:t>Mouton JW, et al, Clin </a:t>
            </a:r>
            <a:r>
              <a:rPr lang="fr-FR" sz="1600" dirty="0" err="1">
                <a:latin typeface="Comic Sans MS" panose="030F0702030302020204" pitchFamily="66" charset="0"/>
              </a:rPr>
              <a:t>Pharmacokinet</a:t>
            </a:r>
            <a:r>
              <a:rPr lang="fr-FR" sz="1600" dirty="0">
                <a:latin typeface="Comic Sans MS" panose="030F0702030302020204" pitchFamily="66" charset="0"/>
              </a:rPr>
              <a:t>, 2000, Sept;39(3):185:201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2483768" y="3284984"/>
            <a:ext cx="2160240" cy="26642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5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7"/>
    </mc:Choice>
    <mc:Fallback>
      <p:transition spd="slow" advTm="21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Rôle de l</a:t>
            </a:r>
            <a:r>
              <a:rPr lang="ja-JP" altLang="fr-FR" smtClean="0">
                <a:ea typeface="ＭＳ Ｐゴシック" panose="020B0600070205080204" pitchFamily="34" charset="-128"/>
              </a:rPr>
              <a:t>’</a:t>
            </a:r>
            <a:r>
              <a:rPr lang="fr-FR" altLang="ja-JP" smtClean="0">
                <a:ea typeface="ＭＳ Ｐゴシック" panose="020B0600070205080204" pitchFamily="34" charset="-128"/>
              </a:rPr>
              <a:t>EPA</a:t>
            </a:r>
            <a:endParaRPr lang="fr-FR" smtClean="0">
              <a:ea typeface="ＭＳ Ｐゴシック" panose="020B0600070205080204" pitchFamily="34" charset="-128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429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smtClean="0">
                <a:ea typeface="ＭＳ Ｐゴシック" panose="020B0600070205080204" pitchFamily="34" charset="-128"/>
              </a:rPr>
              <a:t>Souris neutropéniques:</a:t>
            </a:r>
          </a:p>
          <a:p>
            <a:pPr eaLnBrk="1" hangingPunct="1">
              <a:buFontTx/>
              <a:buNone/>
            </a:pPr>
            <a:endParaRPr lang="fr-FR" smtClean="0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fr-FR" smtClean="0">
                <a:latin typeface="Symbol" panose="05050102010706020507" pitchFamily="18" charset="2"/>
                <a:ea typeface="ＭＳ Ｐゴシック" panose="020B0600070205080204" pitchFamily="34" charset="-128"/>
              </a:rPr>
              <a:t>b</a:t>
            </a:r>
            <a:r>
              <a:rPr lang="fr-FR" smtClean="0">
                <a:ea typeface="ＭＳ Ｐゴシック" panose="020B0600070205080204" pitchFamily="34" charset="-128"/>
              </a:rPr>
              <a:t> lactamine sans EPA: T&gt;CMI 90 à 100%</a:t>
            </a:r>
          </a:p>
          <a:p>
            <a:pPr eaLnBrk="1" hangingPunct="1">
              <a:buFontTx/>
              <a:buNone/>
            </a:pPr>
            <a:endParaRPr lang="fr-FR" smtClean="0">
              <a:latin typeface="Symbol" panose="05050102010706020507" pitchFamily="18" charset="2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fr-FR" smtClean="0">
                <a:latin typeface="Symbol" panose="05050102010706020507" pitchFamily="18" charset="2"/>
                <a:ea typeface="ＭＳ Ｐゴシック" panose="020B0600070205080204" pitchFamily="34" charset="-128"/>
              </a:rPr>
              <a:t>b</a:t>
            </a:r>
            <a:r>
              <a:rPr lang="fr-FR" smtClean="0">
                <a:ea typeface="ＭＳ Ｐゴシック" panose="020B0600070205080204" pitchFamily="34" charset="-128"/>
              </a:rPr>
              <a:t> lactamine avec EPA: T&gt;CMI 50 à 60%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6111875" y="5680075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Turnidge, CID, 1998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2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4"/>
    </mc:Choice>
    <mc:Fallback>
      <p:transition spd="slow" advTm="2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a typeface="ＭＳ Ｐゴシック" panose="020B0600070205080204" pitchFamily="34" charset="-128"/>
              </a:rPr>
              <a:t>En pratique, quel objectif pour les patients ?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791580" y="3886200"/>
            <a:ext cx="7560840" cy="2567136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400" dirty="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t>Existe-t-il des études cliniques validant ces objectifs PK PD émergeant des études pré cliniques?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4"/>
    </mc:Choice>
    <mc:Fallback>
      <p:transition spd="slow" advTm="2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0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4"/>
          <a:stretch/>
        </p:blipFill>
        <p:spPr bwMode="auto">
          <a:xfrm>
            <a:off x="1202544" y="1196752"/>
            <a:ext cx="2649376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</a:rPr>
              <a:t>Quel niveau au dessus de la CMI ?</a:t>
            </a:r>
            <a:endParaRPr lang="fr-FR" dirty="0">
              <a:ea typeface="+mj-ea"/>
            </a:endParaRP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1821879" y="6416675"/>
            <a:ext cx="728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sz="1800" dirty="0">
                <a:latin typeface="Comic Sans MS" panose="030F0702030302020204" pitchFamily="66" charset="0"/>
              </a:rPr>
              <a:t>Craig WA, Ebert SC. </a:t>
            </a:r>
            <a:r>
              <a:rPr lang="en-US" sz="1800" dirty="0" err="1">
                <a:latin typeface="Comic Sans MS" panose="030F0702030302020204" pitchFamily="66" charset="0"/>
              </a:rPr>
              <a:t>Scand</a:t>
            </a:r>
            <a:r>
              <a:rPr lang="en-US" sz="1800" dirty="0">
                <a:latin typeface="Comic Sans MS" panose="030F0702030302020204" pitchFamily="66" charset="0"/>
              </a:rPr>
              <a:t> J Infect Dis </a:t>
            </a:r>
            <a:r>
              <a:rPr lang="en-US" sz="1800" dirty="0" err="1">
                <a:latin typeface="Comic Sans MS" panose="030F0702030302020204" pitchFamily="66" charset="0"/>
              </a:rPr>
              <a:t>Suppl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  <a:r>
              <a:rPr lang="en-US" sz="1800" b="1" dirty="0">
                <a:latin typeface="Comic Sans MS" panose="030F0702030302020204" pitchFamily="66" charset="0"/>
              </a:rPr>
              <a:t>1991;74:63–70.</a:t>
            </a:r>
            <a:endParaRPr lang="fr-FR" sz="1800" dirty="0">
              <a:latin typeface="Comic Sans MS" panose="030F0702030302020204" pitchFamily="66" charset="0"/>
            </a:endParaRPr>
          </a:p>
        </p:txBody>
      </p:sp>
      <p:sp>
        <p:nvSpPr>
          <p:cNvPr id="64516" name="ZoneTexte 6"/>
          <p:cNvSpPr txBox="1">
            <a:spLocks noChangeArrowheads="1"/>
          </p:cNvSpPr>
          <p:nvPr/>
        </p:nvSpPr>
        <p:spPr bwMode="auto">
          <a:xfrm>
            <a:off x="4427984" y="2996952"/>
            <a:ext cx="4167188" cy="8302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dirty="0">
                <a:latin typeface="Comic Sans MS" panose="030F0702030302020204" pitchFamily="66" charset="0"/>
              </a:rPr>
              <a:t>Pas de gain de </a:t>
            </a:r>
            <a:r>
              <a:rPr lang="fr-FR" dirty="0" err="1">
                <a:latin typeface="Comic Sans MS" panose="030F0702030302020204" pitchFamily="66" charset="0"/>
              </a:rPr>
              <a:t>bactéricidie</a:t>
            </a:r>
            <a:r>
              <a:rPr lang="fr-FR" dirty="0">
                <a:latin typeface="Comic Sans MS" panose="030F0702030302020204" pitchFamily="66" charset="0"/>
              </a:rPr>
              <a:t> </a:t>
            </a:r>
          </a:p>
          <a:p>
            <a:pPr eaLnBrk="1" hangingPunct="1"/>
            <a:r>
              <a:rPr lang="fr-FR" dirty="0">
                <a:latin typeface="Comic Sans MS" panose="030F0702030302020204" pitchFamily="66" charset="0"/>
              </a:rPr>
              <a:t>au-delà de </a:t>
            </a:r>
            <a:r>
              <a:rPr lang="fr-FR" dirty="0" smtClean="0">
                <a:latin typeface="Comic Sans MS" panose="030F0702030302020204" pitchFamily="66" charset="0"/>
              </a:rPr>
              <a:t>4 </a:t>
            </a:r>
            <a:r>
              <a:rPr lang="fr-FR" dirty="0">
                <a:latin typeface="Comic Sans MS" panose="030F0702030302020204" pitchFamily="66" charset="0"/>
              </a:rPr>
              <a:t>fois la CMI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7"/>
    </mc:Choice>
    <mc:Fallback>
      <p:transition spd="slow" advTm="3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924255"/>
              </p:ext>
            </p:extLst>
          </p:nvPr>
        </p:nvGraphicFramePr>
        <p:xfrm>
          <a:off x="395536" y="594360"/>
          <a:ext cx="8352928" cy="5669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2928"/>
              </a:tblGrid>
              <a:tr h="354799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Pourquoi?</a:t>
                      </a:r>
                      <a:endParaRPr lang="fr-FR" sz="2400" dirty="0"/>
                    </a:p>
                  </a:txBody>
                  <a:tcPr/>
                </a:tc>
              </a:tr>
              <a:tr h="280673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Il existe une relation entre PK-PD des </a:t>
                      </a:r>
                      <a:r>
                        <a:rPr lang="fr-FR" sz="2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lactamines</a:t>
                      </a:r>
                      <a:r>
                        <a:rPr lang="fr-FR" sz="2400" dirty="0" smtClean="0"/>
                        <a:t> et évolution clinique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24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Pour le traitement d’une infection</a:t>
                      </a:r>
                      <a:r>
                        <a:rPr lang="fr-FR" sz="2400" baseline="0" dirty="0" smtClean="0"/>
                        <a:t> </a:t>
                      </a:r>
                      <a:r>
                        <a:rPr lang="fr-FR" sz="2400" dirty="0" smtClean="0"/>
                        <a:t>sévère à BGN par une </a:t>
                      </a:r>
                      <a:r>
                        <a:rPr lang="fr-FR" sz="2400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lactamine</a:t>
                      </a:r>
                      <a:r>
                        <a:rPr lang="fr-FR" sz="2400" dirty="0" smtClean="0"/>
                        <a:t>, il faut probablement obtenir: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2400" dirty="0" smtClean="0"/>
                    </a:p>
                    <a:p>
                      <a:pPr marL="800100" lvl="1" indent="-342900">
                        <a:buFont typeface="Wingdings" charset="2"/>
                        <a:buChar char="§"/>
                      </a:pPr>
                      <a:r>
                        <a:rPr lang="fr-FR" sz="2400" dirty="0" smtClean="0"/>
                        <a:t>Des concentrations plasmatiques au delà de la CMI plus de 70% du temps</a:t>
                      </a:r>
                    </a:p>
                    <a:p>
                      <a:pPr marL="800100" lvl="1" indent="-342900">
                        <a:buFont typeface="Wingdings" charset="2"/>
                        <a:buChar char="§"/>
                      </a:pPr>
                      <a:endParaRPr lang="fr-FR" sz="2400" dirty="0" smtClean="0"/>
                    </a:p>
                    <a:p>
                      <a:pPr marL="800100" lvl="1" indent="-342900">
                        <a:buFont typeface="Wingdings" charset="2"/>
                        <a:buChar char="§"/>
                      </a:pPr>
                      <a:r>
                        <a:rPr lang="fr-FR" sz="2400" dirty="0" smtClean="0"/>
                        <a:t>Voire une </a:t>
                      </a:r>
                      <a:r>
                        <a:rPr lang="fr-FR" sz="2400" dirty="0" err="1" smtClean="0"/>
                        <a:t>C</a:t>
                      </a:r>
                      <a:r>
                        <a:rPr lang="fr-FR" sz="2400" baseline="-25000" dirty="0" err="1" smtClean="0"/>
                        <a:t>min</a:t>
                      </a:r>
                      <a:r>
                        <a:rPr lang="fr-FR" sz="2400" dirty="0" smtClean="0"/>
                        <a:t> (</a:t>
                      </a:r>
                      <a:r>
                        <a:rPr lang="fr-FR" sz="2400" dirty="0" err="1" smtClean="0"/>
                        <a:t>C</a:t>
                      </a:r>
                      <a:r>
                        <a:rPr lang="fr-FR" sz="2400" baseline="-25000" dirty="0" err="1" smtClean="0"/>
                        <a:t>résiduelle</a:t>
                      </a:r>
                      <a:r>
                        <a:rPr lang="fr-FR" sz="2400" dirty="0" smtClean="0"/>
                        <a:t>)&gt; 4</a:t>
                      </a:r>
                      <a:r>
                        <a:rPr lang="fr-FR" sz="2400" baseline="0" dirty="0" smtClean="0"/>
                        <a:t> à 6</a:t>
                      </a:r>
                      <a:r>
                        <a:rPr lang="fr-FR" sz="2400" dirty="0" smtClean="0"/>
                        <a:t>x CMI</a:t>
                      </a:r>
                    </a:p>
                    <a:p>
                      <a:pPr marL="800100" lvl="1" indent="-342900">
                        <a:buFont typeface="Wingdings" charset="2"/>
                        <a:buChar char="§"/>
                      </a:pPr>
                      <a:endParaRPr lang="fr-FR" sz="2400" dirty="0" smtClean="0"/>
                    </a:p>
                    <a:p>
                      <a:pPr marL="342900" lvl="0" indent="-342900">
                        <a:buFont typeface="Wingdings" pitchFamily="2" charset="2"/>
                        <a:buChar char="Ø"/>
                      </a:pPr>
                      <a:r>
                        <a:rPr lang="fr-FR" sz="2400" dirty="0" smtClean="0">
                          <a:solidFill>
                            <a:srgbClr val="FF0000"/>
                          </a:solidFill>
                        </a:rPr>
                        <a:t>Limite des études PK PD</a:t>
                      </a:r>
                      <a:r>
                        <a:rPr lang="fr-FR" sz="2400" dirty="0" smtClean="0"/>
                        <a:t>: les cibles</a:t>
                      </a:r>
                      <a:r>
                        <a:rPr lang="fr-FR" sz="2400" baseline="0" dirty="0" smtClean="0"/>
                        <a:t> PK PD utilisées (émergeant des études précliniques) ne sont pas validées par des études de cohortes larges</a:t>
                      </a:r>
                      <a:endParaRPr lang="fr-FR" sz="24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5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10"/>
    </mc:Choice>
    <mc:Fallback>
      <p:transition spd="slow" advTm="6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 smtClean="0">
                <a:ea typeface="ＭＳ Ｐゴシック" panose="020B0600070205080204" pitchFamily="34" charset="-128"/>
              </a:rPr>
              <a:t>Pharmacodynamie: modélisation</a:t>
            </a:r>
          </a:p>
        </p:txBody>
      </p:sp>
      <p:sp>
        <p:nvSpPr>
          <p:cNvPr id="146434" name="Rectangle 2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400" smtClean="0">
                <a:ea typeface="ＭＳ Ｐゴシック" panose="020B0600070205080204" pitchFamily="34" charset="-128"/>
              </a:rPr>
              <a:t>Simulation Monte Carlo</a:t>
            </a:r>
          </a:p>
          <a:p>
            <a:pPr eaLnBrk="1" hangingPunct="1"/>
            <a:r>
              <a:rPr lang="fr-FR" sz="2400" smtClean="0">
                <a:ea typeface="ＭＳ Ｐゴシック" panose="020B0600070205080204" pitchFamily="34" charset="-128"/>
              </a:rPr>
              <a:t>10000 patients</a:t>
            </a:r>
          </a:p>
          <a:p>
            <a:pPr eaLnBrk="1" hangingPunct="1"/>
            <a:r>
              <a:rPr lang="fr-FR" sz="2400" smtClean="0">
                <a:ea typeface="ＭＳ Ｐゴシック" panose="020B0600070205080204" pitchFamily="34" charset="-128"/>
              </a:rPr>
              <a:t>Comparaison MER et IMI, 500mg/6h</a:t>
            </a:r>
          </a:p>
          <a:p>
            <a:pPr eaLnBrk="1" hangingPunct="1"/>
            <a:r>
              <a:rPr lang="fr-FR" sz="2400" smtClean="0">
                <a:ea typeface="ＭＳ Ｐゴシック" panose="020B0600070205080204" pitchFamily="34" charset="-128"/>
              </a:rPr>
              <a:t>Entérobactéries, </a:t>
            </a:r>
            <a:r>
              <a:rPr lang="fr-FR" sz="2400" i="1" smtClean="0">
                <a:ea typeface="ＭＳ Ｐゴシック" panose="020B0600070205080204" pitchFamily="34" charset="-128"/>
              </a:rPr>
              <a:t>P. aeruginosa</a:t>
            </a:r>
            <a:r>
              <a:rPr lang="fr-FR" sz="2400" smtClean="0">
                <a:ea typeface="ＭＳ Ｐゴシック" panose="020B0600070205080204" pitchFamily="34" charset="-128"/>
              </a:rPr>
              <a:t>, </a:t>
            </a:r>
            <a:r>
              <a:rPr lang="fr-FR" sz="2400" i="1" smtClean="0">
                <a:ea typeface="ＭＳ Ｐゴシック" panose="020B0600070205080204" pitchFamily="34" charset="-128"/>
              </a:rPr>
              <a:t>Acinetobacter </a:t>
            </a:r>
            <a:r>
              <a:rPr lang="fr-FR" sz="2400" smtClean="0">
                <a:ea typeface="ＭＳ Ｐゴシック" panose="020B0600070205080204" pitchFamily="34" charset="-128"/>
              </a:rPr>
              <a:t>spp (réseau MYSTIC 2002)</a:t>
            </a:r>
          </a:p>
        </p:txBody>
      </p:sp>
      <p:sp>
        <p:nvSpPr>
          <p:cNvPr id="146435" name="Text Box 26"/>
          <p:cNvSpPr txBox="1">
            <a:spLocks noChangeArrowheads="1"/>
          </p:cNvSpPr>
          <p:nvPr/>
        </p:nvSpPr>
        <p:spPr bwMode="auto">
          <a:xfrm>
            <a:off x="3660775" y="6400800"/>
            <a:ext cx="487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Kuti JL, et al, Pharmacotherapy, 2004;24:8-15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27475"/>
            <a:ext cx="8991600" cy="2168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29200" y="5562600"/>
            <a:ext cx="1752600" cy="53340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sz="1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2800" y="5562600"/>
            <a:ext cx="1752600" cy="53340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sz="1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10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66"/>
    </mc:Choice>
    <mc:Fallback>
      <p:transition spd="slow" advTm="4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Exemple de l</a:t>
            </a:r>
            <a:r>
              <a:rPr lang="ja-JP" altLang="fr-FR" smtClean="0">
                <a:ea typeface="ＭＳ Ｐゴシック" panose="020B0600070205080204" pitchFamily="34" charset="-128"/>
              </a:rPr>
              <a:t>’</a:t>
            </a:r>
            <a:r>
              <a:rPr lang="fr-FR" altLang="ja-JP" smtClean="0">
                <a:ea typeface="ＭＳ Ｐゴシック" panose="020B0600070205080204" pitchFamily="34" charset="-128"/>
              </a:rPr>
              <a:t>imipénème…</a:t>
            </a:r>
            <a:endParaRPr lang="fr-FR" smtClean="0">
              <a:ea typeface="ＭＳ Ｐゴシック" panose="020B0600070205080204" pitchFamily="34" charset="-128"/>
            </a:endParaRPr>
          </a:p>
        </p:txBody>
      </p:sp>
      <p:graphicFrame>
        <p:nvGraphicFramePr>
          <p:cNvPr id="148577" name="Group 97"/>
          <p:cNvGraphicFramePr>
            <a:graphicFrameLocks noGrp="1"/>
          </p:cNvGraphicFramePr>
          <p:nvPr>
            <p:ph sz="quarter" idx="1"/>
          </p:nvPr>
        </p:nvGraphicFramePr>
        <p:xfrm>
          <a:off x="457200" y="1884376"/>
          <a:ext cx="8229598" cy="3687764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646253"/>
                <a:gridCol w="1646252"/>
                <a:gridCol w="1644588"/>
                <a:gridCol w="1646253"/>
                <a:gridCol w="1646252"/>
              </a:tblGrid>
              <a:tr h="922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Dose unitaire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Intervalle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T&gt;CMI*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Dose totale/j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Imipénème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1g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 g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20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1g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 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60%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 g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22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1g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89%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 g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5879" marR="95879" horzOverflow="overflow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2707" name="Text Box 44"/>
          <p:cNvSpPr txBox="1">
            <a:spLocks noChangeArrowheads="1"/>
          </p:cNvSpPr>
          <p:nvPr/>
        </p:nvSpPr>
        <p:spPr bwMode="auto">
          <a:xfrm>
            <a:off x="609600" y="5638800"/>
            <a:ext cx="710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2000" dirty="0">
                <a:latin typeface="Comic Sans MS" panose="030F0702030302020204" pitchFamily="66" charset="0"/>
              </a:rPr>
              <a:t>*: </a:t>
            </a:r>
            <a:r>
              <a:rPr lang="fr-FR" sz="2000" i="1" dirty="0">
                <a:latin typeface="Comic Sans MS" panose="030F0702030302020204" pitchFamily="66" charset="0"/>
              </a:rPr>
              <a:t>P</a:t>
            </a:r>
            <a:r>
              <a:rPr lang="fr-FR" sz="2000" dirty="0">
                <a:latin typeface="Comic Sans MS" panose="030F0702030302020204" pitchFamily="66" charset="0"/>
              </a:rPr>
              <a:t>. </a:t>
            </a:r>
            <a:r>
              <a:rPr lang="fr-FR" sz="2000" i="1" dirty="0" err="1">
                <a:latin typeface="Comic Sans MS" panose="030F0702030302020204" pitchFamily="66" charset="0"/>
              </a:rPr>
              <a:t>aeruginosa</a:t>
            </a:r>
            <a:r>
              <a:rPr lang="fr-FR" sz="2000" dirty="0">
                <a:latin typeface="Comic Sans MS" panose="030F0702030302020204" pitchFamily="66" charset="0"/>
              </a:rPr>
              <a:t>; CMI = seuil critique inférieur S/I, 4 mg/l</a:t>
            </a:r>
          </a:p>
        </p:txBody>
      </p:sp>
      <p:sp>
        <p:nvSpPr>
          <p:cNvPr id="72708" name="Text Box 98"/>
          <p:cNvSpPr txBox="1">
            <a:spLocks noChangeArrowheads="1"/>
          </p:cNvSpPr>
          <p:nvPr/>
        </p:nvSpPr>
        <p:spPr bwMode="auto">
          <a:xfrm>
            <a:off x="1571625" y="6416675"/>
            <a:ext cx="753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Drusano GL et al., </a:t>
            </a:r>
            <a:r>
              <a:rPr lang="en-US" sz="1800">
                <a:latin typeface="Comic Sans MS" panose="030F0702030302020204" pitchFamily="66" charset="0"/>
              </a:rPr>
              <a:t>Antimicrob Agents Chemother. 1984;26(5):715-21</a:t>
            </a:r>
            <a:endParaRPr lang="fr-FR" sz="180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375" y="4500563"/>
            <a:ext cx="1857375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sz="18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36"/>
    </mc:Choice>
    <mc:Fallback>
      <p:transition spd="slow" advTm="3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qui?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a typeface="ＭＳ Ｐゴシック" panose="020B0600070205080204" pitchFamily="34" charset="-128"/>
              </a:rPr>
              <a:t>Optimiser les prescriptions de </a:t>
            </a:r>
            <a:r>
              <a:rPr lang="fr-FR" dirty="0">
                <a:latin typeface="Symbol" pitchFamily="18" charset="2"/>
                <a:ea typeface="ＭＳ Ｐゴシック" panose="020B0600070205080204" pitchFamily="34" charset="-128"/>
              </a:rPr>
              <a:t>b</a:t>
            </a:r>
            <a:r>
              <a:rPr lang="fr-FR" dirty="0">
                <a:ea typeface="ＭＳ Ｐゴシック" panose="020B0600070205080204" pitchFamily="34" charset="-128"/>
              </a:rPr>
              <a:t> </a:t>
            </a:r>
            <a:r>
              <a:rPr lang="fr-FR" dirty="0" err="1" smtClean="0">
                <a:ea typeface="ＭＳ Ｐゴシック" panose="020B0600070205080204" pitchFamily="34" charset="-128"/>
              </a:rPr>
              <a:t>lactamines</a:t>
            </a:r>
            <a:endParaRPr lang="fr-FR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0"/>
    </mc:Choice>
    <mc:Fallback>
      <p:transition spd="slow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537991"/>
            <a:ext cx="1546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09591"/>
            <a:ext cx="17526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842791"/>
            <a:ext cx="15303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dirty="0" smtClean="0">
                <a:ea typeface="ＭＳ Ｐゴシック" pitchFamily="34" charset="-128"/>
              </a:rPr>
              <a:t>Pharmacocinétique des antibiotiques</a:t>
            </a:r>
          </a:p>
        </p:txBody>
      </p:sp>
      <p:sp>
        <p:nvSpPr>
          <p:cNvPr id="106502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fr-FR" altLang="fr-FR" dirty="0">
                <a:solidFill>
                  <a:srgbClr val="898989"/>
                </a:solidFill>
                <a:ea typeface="ＭＳ Ｐゴシック" pitchFamily="34" charset="-128"/>
              </a:rPr>
              <a:t>L</a:t>
            </a:r>
            <a:r>
              <a:rPr lang="fr-FR" altLang="fr-FR" dirty="0" smtClean="0">
                <a:solidFill>
                  <a:srgbClr val="898989"/>
                </a:solidFill>
                <a:ea typeface="ＭＳ Ｐゴシック" pitchFamily="34" charset="-128"/>
              </a:rPr>
              <a:t>es recommandations de doses sont établies selon des études réalisées chez le volontaire sain….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2"/>
    </mc:Choice>
    <mc:Fallback>
      <p:transition spd="slow" advTm="1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endParaRPr lang="fr-FR" sz="2800">
              <a:latin typeface="Comic Sans MS" panose="030F0702030302020204" pitchFamily="66" charset="0"/>
            </a:endParaRPr>
          </a:p>
        </p:txBody>
      </p:sp>
      <p:sp>
        <p:nvSpPr>
          <p:cNvPr id="142338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En réanimation…</a:t>
            </a:r>
          </a:p>
        </p:txBody>
      </p:sp>
      <p:sp>
        <p:nvSpPr>
          <p:cNvPr id="142339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Les infections sont sévères</a:t>
            </a:r>
            <a:endParaRPr lang="fr-FR" altLang="ja-JP" dirty="0" smtClean="0">
              <a:ea typeface="ＭＳ Ｐゴシック" panose="020B0600070205080204" pitchFamily="34" charset="-128"/>
            </a:endParaRP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Le risque est à l</a:t>
            </a:r>
            <a:r>
              <a:rPr lang="ja-JP" altLang="fr-FR" dirty="0" smtClean="0">
                <a:ea typeface="ＭＳ Ｐゴシック" panose="020B0600070205080204" pitchFamily="34" charset="-128"/>
              </a:rPr>
              <a:t>’</a:t>
            </a:r>
            <a:r>
              <a:rPr lang="fr-FR" altLang="ja-JP" dirty="0" smtClean="0">
                <a:ea typeface="ＭＳ Ｐゴシック" panose="020B0600070205080204" pitchFamily="34" charset="-128"/>
              </a:rPr>
              <a:t>échec plus qu’à la toxicité</a:t>
            </a: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Il est maximal en début de traitement</a:t>
            </a: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La PK est souvent modifiée</a:t>
            </a: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Les  CMI ne sont pas toujours basses…</a:t>
            </a:r>
          </a:p>
          <a:p>
            <a:pPr eaLnBrk="1" hangingPunct="1"/>
            <a:endParaRPr lang="fr-FR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4"/>
    </mc:Choice>
    <mc:Fallback>
      <p:transition spd="slow" advTm="21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</a:rPr>
              <a:t>Pourquoi?</a:t>
            </a:r>
            <a:endParaRPr lang="fr-FR" dirty="0">
              <a:ea typeface="+mj-ea"/>
            </a:endParaRPr>
          </a:p>
        </p:txBody>
      </p:sp>
      <p:sp>
        <p:nvSpPr>
          <p:cNvPr id="17410" name="Espace réservé du conten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dirty="0" smtClean="0">
                <a:ea typeface="ＭＳ Ｐゴシック" panose="020B0600070205080204" pitchFamily="34" charset="-128"/>
              </a:rPr>
              <a:t>Optimiser </a:t>
            </a:r>
            <a:r>
              <a:rPr lang="fr-FR" dirty="0">
                <a:ea typeface="ＭＳ Ｐゴシック" panose="020B0600070205080204" pitchFamily="34" charset="-128"/>
              </a:rPr>
              <a:t>les prescriptions de </a:t>
            </a:r>
            <a:r>
              <a:rPr lang="fr-FR" dirty="0" smtClean="0">
                <a:latin typeface="Symbol" pitchFamily="18" charset="2"/>
                <a:ea typeface="ＭＳ Ｐゴシック" panose="020B0600070205080204" pitchFamily="34" charset="-128"/>
              </a:rPr>
              <a:t>b</a:t>
            </a:r>
            <a:r>
              <a:rPr lang="fr-FR" dirty="0" smtClean="0">
                <a:ea typeface="ＭＳ Ｐゴシック" panose="020B0600070205080204" pitchFamily="34" charset="-128"/>
              </a:rPr>
              <a:t> </a:t>
            </a:r>
            <a:r>
              <a:rPr lang="fr-FR" dirty="0" err="1">
                <a:ea typeface="ＭＳ Ｐゴシック" panose="020B0600070205080204" pitchFamily="34" charset="-128"/>
              </a:rPr>
              <a:t>lactamines</a:t>
            </a:r>
            <a:endParaRPr lang="fr-FR" sz="2000" dirty="0" smtClean="0">
              <a:solidFill>
                <a:srgbClr val="7F7F7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1"/>
    </mc:Choice>
    <mc:Fallback>
      <p:transition spd="slow" advTm="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endParaRPr lang="fr-FR" sz="2800">
              <a:latin typeface="Comic Sans MS" panose="030F0702030302020204" pitchFamily="66" charset="0"/>
            </a:endParaRPr>
          </a:p>
        </p:txBody>
      </p:sp>
      <p:sp>
        <p:nvSpPr>
          <p:cNvPr id="142338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En réanimation…</a:t>
            </a:r>
          </a:p>
        </p:txBody>
      </p:sp>
      <p:sp>
        <p:nvSpPr>
          <p:cNvPr id="142339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SzPct val="70000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Les infections sont sévères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 risque est à l</a:t>
            </a:r>
            <a:r>
              <a:rPr lang="ja-JP" alt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’</a:t>
            </a:r>
            <a:r>
              <a:rPr lang="fr-FR" altLang="ja-JP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échec plus qu’à la toxicité</a:t>
            </a: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Il est maximal en début de traitement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La PK est souvent modifiée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Les  CMI ne sont pas toujours basses…</a:t>
            </a:r>
          </a:p>
          <a:p>
            <a:pPr eaLnBrk="1" hangingPunct="1"/>
            <a:endParaRPr lang="fr-FR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1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3"/>
    </mc:Choice>
    <mc:Fallback>
      <p:transition spd="slow" advTm="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sz="4000" smtClean="0">
                <a:ea typeface="ＭＳ Ｐゴシック" pitchFamily="34" charset="-128"/>
              </a:rPr>
              <a:t>Les premières heures du traitement sont primordiales</a:t>
            </a:r>
          </a:p>
        </p:txBody>
      </p:sp>
      <p:pic>
        <p:nvPicPr>
          <p:cNvPr id="6" name="Espace réservé du contenu 5" descr="Kumar.jpg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295400" y="1577975"/>
            <a:ext cx="6516688" cy="4708525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43213" y="6416675"/>
            <a:ext cx="61214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i="0" dirty="0">
                <a:latin typeface="+mn-lt"/>
                <a:ea typeface="ＭＳ Ｐゴシック" charset="0"/>
                <a:cs typeface="ＭＳ Ｐゴシック" charset="0"/>
              </a:rPr>
              <a:t>Kumar A, </a:t>
            </a:r>
            <a:r>
              <a:rPr lang="en-US" sz="1800" i="0" dirty="0" err="1">
                <a:latin typeface="+mn-lt"/>
                <a:ea typeface="ＭＳ Ｐゴシック" charset="0"/>
                <a:cs typeface="ＭＳ Ｐゴシック" charset="0"/>
              </a:rPr>
              <a:t>Crit</a:t>
            </a:r>
            <a:r>
              <a:rPr lang="en-US" sz="1800" i="0" dirty="0">
                <a:latin typeface="+mn-lt"/>
                <a:ea typeface="ＭＳ Ｐゴシック" charset="0"/>
                <a:cs typeface="ＭＳ Ｐゴシック" charset="0"/>
              </a:rPr>
              <a:t> Care Med. 2006;34(6):1589-96.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1275" y="3286125"/>
            <a:ext cx="6429375" cy="10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>
                <a:latin typeface="Comic Sans MS" pitchFamily="66" charset="0"/>
              </a:rPr>
              <a:t>Chaque heure de retard dans l</a:t>
            </a:r>
            <a:r>
              <a:rPr lang="fr-FR" altLang="fr-FR" sz="2000" b="1">
                <a:latin typeface="Comic Sans MS" pitchFamily="66" charset="0"/>
              </a:rPr>
              <a:t>’</a:t>
            </a:r>
            <a:r>
              <a:rPr lang="fr-FR" sz="2000" b="1">
                <a:latin typeface="Comic Sans MS" pitchFamily="66" charset="0"/>
              </a:rPr>
              <a:t>administration de la première dose d</a:t>
            </a:r>
            <a:r>
              <a:rPr lang="fr-FR" altLang="fr-FR" sz="2000" b="1">
                <a:latin typeface="Comic Sans MS" pitchFamily="66" charset="0"/>
              </a:rPr>
              <a:t>’</a:t>
            </a:r>
            <a:r>
              <a:rPr lang="fr-FR" sz="2000" b="1">
                <a:latin typeface="Comic Sans MS" pitchFamily="66" charset="0"/>
              </a:rPr>
              <a:t>antibiotique est associé à une surmortalité d</a:t>
            </a:r>
            <a:r>
              <a:rPr lang="fr-FR" altLang="fr-FR" sz="2000" b="1">
                <a:latin typeface="Comic Sans MS" pitchFamily="66" charset="0"/>
              </a:rPr>
              <a:t>’</a:t>
            </a:r>
            <a:r>
              <a:rPr lang="fr-FR" sz="2000" b="1">
                <a:latin typeface="Comic Sans MS" pitchFamily="66" charset="0"/>
              </a:rPr>
              <a:t>environ 7%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2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8"/>
    </mc:Choice>
    <mc:Fallback>
      <p:transition spd="slow" advTm="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smtClean="0">
                <a:ea typeface="ＭＳ Ｐゴシック" pitchFamily="34" charset="-128"/>
              </a:rPr>
              <a:t>Influence du délai thérapeutique</a:t>
            </a:r>
          </a:p>
        </p:txBody>
      </p:sp>
      <p:sp>
        <p:nvSpPr>
          <p:cNvPr id="90115" name="Espace réservé du contenu 5"/>
          <p:cNvSpPr>
            <a:spLocks noGrp="1"/>
          </p:cNvSpPr>
          <p:nvPr>
            <p:ph sz="half" idx="1"/>
          </p:nvPr>
        </p:nvSpPr>
        <p:spPr>
          <a:xfrm>
            <a:off x="250825" y="1639888"/>
            <a:ext cx="4548188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dirty="0" smtClean="0">
                <a:ea typeface="ＭＳ Ｐゴシック" pitchFamily="34" charset="-128"/>
              </a:rPr>
              <a:t>136 pts avec bactériémies à </a:t>
            </a:r>
            <a:r>
              <a:rPr lang="fr-FR" altLang="fr-FR" i="1" dirty="0" smtClean="0">
                <a:ea typeface="ＭＳ Ｐゴシック" pitchFamily="34" charset="-128"/>
              </a:rPr>
              <a:t>P. </a:t>
            </a:r>
            <a:r>
              <a:rPr lang="fr-FR" altLang="fr-FR" i="1" dirty="0" err="1" smtClean="0">
                <a:ea typeface="ＭＳ Ｐゴシック" pitchFamily="34" charset="-128"/>
              </a:rPr>
              <a:t>aeruginosa</a:t>
            </a:r>
            <a:endParaRPr lang="fr-FR" altLang="fr-FR" i="1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fr-FR" altLang="fr-FR" i="1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fr-FR" altLang="fr-FR" dirty="0" smtClean="0">
                <a:ea typeface="ＭＳ Ｐゴシック" pitchFamily="34" charset="-128"/>
              </a:rPr>
              <a:t>Mortalité à 30 j = 39 %</a:t>
            </a:r>
          </a:p>
          <a:p>
            <a:pPr>
              <a:lnSpc>
                <a:spcPct val="90000"/>
              </a:lnSpc>
            </a:pPr>
            <a:endParaRPr lang="fr-FR" altLang="fr-FR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fr-FR" altLang="fr-FR" dirty="0" smtClean="0">
                <a:ea typeface="ＭＳ Ｐゴシック" pitchFamily="34" charset="-128"/>
              </a:rPr>
              <a:t>Tt empirique inefficace = facteur associé à la mortalité </a:t>
            </a:r>
            <a:r>
              <a:rPr lang="fr-FR" altLang="fr-FR" sz="2000" dirty="0" smtClean="0">
                <a:ea typeface="ＭＳ Ｐゴシック" pitchFamily="34" charset="-128"/>
              </a:rPr>
              <a:t>(OR (IC95%): </a:t>
            </a:r>
            <a:r>
              <a:rPr lang="fr-FR" sz="2000" dirty="0" smtClean="0"/>
              <a:t>4,61 </a:t>
            </a:r>
            <a:r>
              <a:rPr lang="fr-FR" sz="2000" dirty="0"/>
              <a:t>(</a:t>
            </a:r>
            <a:r>
              <a:rPr lang="fr-FR" sz="2000" dirty="0" smtClean="0"/>
              <a:t>1,8</a:t>
            </a:r>
            <a:r>
              <a:rPr lang="fr-FR" sz="2000" dirty="0"/>
              <a:t>–</a:t>
            </a:r>
            <a:r>
              <a:rPr lang="fr-FR" sz="2000" dirty="0" smtClean="0"/>
              <a:t>18,09), p=0,028)</a:t>
            </a:r>
            <a:endParaRPr lang="fr-FR" sz="2000" dirty="0"/>
          </a:p>
          <a:p>
            <a:pPr>
              <a:lnSpc>
                <a:spcPct val="90000"/>
              </a:lnSpc>
            </a:pPr>
            <a:endParaRPr lang="fr-FR" altLang="fr-FR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fr-FR" altLang="fr-FR" dirty="0" smtClean="0">
              <a:ea typeface="ＭＳ Ｐゴシック" pitchFamily="34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24300" y="6443663"/>
            <a:ext cx="5184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4">
              <a:defRPr/>
            </a:pPr>
            <a:r>
              <a:rPr lang="fr-FR" sz="1800" i="0" dirty="0">
                <a:latin typeface="+mn-lt"/>
                <a:ea typeface="ＭＳ Ｐゴシック" charset="0"/>
                <a:cs typeface="ＭＳ Ｐゴシック" charset="0"/>
              </a:rPr>
              <a:t>Kang et al., Clin Infect Dis 2003, 37 : 745-51</a:t>
            </a:r>
          </a:p>
        </p:txBody>
      </p:sp>
      <p:pic>
        <p:nvPicPr>
          <p:cNvPr id="90117" name="Espace réservé du contenu 11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72" b="-5841"/>
          <a:stretch/>
        </p:blipFill>
        <p:spPr>
          <a:xfrm>
            <a:off x="4853880" y="1484784"/>
            <a:ext cx="4038600" cy="3359677"/>
          </a:xfrm>
        </p:spPr>
      </p:pic>
      <p:sp>
        <p:nvSpPr>
          <p:cNvPr id="2" name="Rectangle 1"/>
          <p:cNvSpPr/>
          <p:nvPr/>
        </p:nvSpPr>
        <p:spPr>
          <a:xfrm>
            <a:off x="4896544" y="4653136"/>
            <a:ext cx="4247456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fr-FR" altLang="fr-FR" sz="1600" dirty="0" smtClean="0">
                <a:latin typeface="+mn-lt"/>
              </a:rPr>
              <a:t>Mortalité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fr-FR" altLang="fr-FR" sz="1600" dirty="0" smtClean="0">
                <a:latin typeface="+mn-lt"/>
              </a:rPr>
              <a:t>antibiothérapie </a:t>
            </a:r>
            <a:r>
              <a:rPr lang="fr-FR" altLang="fr-FR" sz="1600" dirty="0">
                <a:latin typeface="+mn-lt"/>
              </a:rPr>
              <a:t>empirique efficace d ’emblée : 	27,7 </a:t>
            </a:r>
            <a:r>
              <a:rPr lang="fr-FR" altLang="fr-FR" sz="1600" dirty="0" smtClean="0">
                <a:latin typeface="+mn-lt"/>
              </a:rPr>
              <a:t>%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fr-FR" altLang="fr-FR" sz="1600" dirty="0" smtClean="0">
                <a:latin typeface="+mn-lt"/>
              </a:rPr>
              <a:t>antibiothérapie </a:t>
            </a:r>
            <a:r>
              <a:rPr lang="fr-FR" altLang="fr-FR" sz="1600" dirty="0">
                <a:latin typeface="+mn-lt"/>
              </a:rPr>
              <a:t>efficace secondairement : 	</a:t>
            </a:r>
            <a:r>
              <a:rPr lang="fr-FR" altLang="fr-FR" sz="1600" dirty="0" smtClean="0">
                <a:latin typeface="+mn-lt"/>
              </a:rPr>
              <a:t>43,4 </a:t>
            </a:r>
            <a:r>
              <a:rPr lang="fr-FR" altLang="fr-FR" sz="1600" dirty="0">
                <a:latin typeface="+mn-lt"/>
              </a:rPr>
              <a:t>% </a:t>
            </a:r>
            <a:endParaRPr lang="fr-FR" altLang="fr-FR" sz="1600" dirty="0" smtClean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fr-FR" altLang="fr-FR" sz="1600" dirty="0" smtClean="0">
                <a:latin typeface="+mn-lt"/>
              </a:rPr>
              <a:t>(</a:t>
            </a:r>
            <a:r>
              <a:rPr lang="fr-FR" altLang="fr-FR" sz="1600" dirty="0">
                <a:latin typeface="+mn-lt"/>
              </a:rPr>
              <a:t>p = 0.079)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7092280" y="1988840"/>
            <a:ext cx="1584176" cy="230425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0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49"/>
    </mc:Choice>
    <mc:Fallback>
      <p:transition spd="slow" advTm="2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52700"/>
            <a:ext cx="5715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8233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5072063" y="4164013"/>
            <a:ext cx="3857625" cy="1477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78 patients avec PN</a:t>
            </a:r>
          </a:p>
          <a:p>
            <a:pPr eaLnBrk="1" hangingPunct="1"/>
            <a:endParaRPr lang="fr-FR" sz="1800">
              <a:latin typeface="Comic Sans MS" panose="030F0702030302020204" pitchFamily="66" charset="0"/>
            </a:endParaRPr>
          </a:p>
          <a:p>
            <a:pPr eaLnBrk="1" hangingPunct="1"/>
            <a:endParaRPr lang="fr-FR" sz="1800">
              <a:latin typeface="Comic Sans MS" panose="030F0702030302020204" pitchFamily="66" charset="0"/>
            </a:endParaRPr>
          </a:p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&gt;90% de résolution clinique à J7</a:t>
            </a:r>
          </a:p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si la 1</a:t>
            </a:r>
            <a:r>
              <a:rPr lang="fr-FR" sz="1800" baseline="30000">
                <a:latin typeface="Comic Sans MS" panose="030F0702030302020204" pitchFamily="66" charset="0"/>
              </a:rPr>
              <a:t>ère</a:t>
            </a:r>
            <a:r>
              <a:rPr lang="fr-FR" sz="1800">
                <a:latin typeface="Comic Sans MS" panose="030F0702030302020204" pitchFamily="66" charset="0"/>
              </a:rPr>
              <a:t> Cmax/CMI&gt; 10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2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45"/>
    </mc:Choice>
    <mc:Fallback>
      <p:transition spd="slow" advTm="2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endParaRPr lang="fr-FR" sz="2800">
              <a:latin typeface="Comic Sans MS" panose="030F0702030302020204" pitchFamily="66" charset="0"/>
            </a:endParaRPr>
          </a:p>
        </p:txBody>
      </p:sp>
      <p:sp>
        <p:nvSpPr>
          <p:cNvPr id="142338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En réanimation…</a:t>
            </a:r>
          </a:p>
        </p:txBody>
      </p:sp>
      <p:sp>
        <p:nvSpPr>
          <p:cNvPr id="142339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SzPct val="70000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Les infections sont sévères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 risque est à l</a:t>
            </a:r>
            <a:r>
              <a:rPr lang="ja-JP" alt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’</a:t>
            </a:r>
            <a:r>
              <a:rPr lang="fr-FR" altLang="ja-JP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échec plus qu’à la toxicité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Il est maximal en début de traitement</a:t>
            </a: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La PK est souvent modifiée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Les  CMI ne sont pas toujours basses…</a:t>
            </a:r>
          </a:p>
          <a:p>
            <a:pPr eaLnBrk="1" hangingPunct="1"/>
            <a:endParaRPr lang="fr-FR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1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2"/>
    </mc:Choice>
    <mc:Fallback>
      <p:transition spd="slow" advTm="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Altération des paramètres PK</a:t>
            </a:r>
          </a:p>
        </p:txBody>
      </p:sp>
      <p:sp>
        <p:nvSpPr>
          <p:cNvPr id="159746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457200" y="1857375"/>
            <a:ext cx="8229600" cy="459581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fr-FR" sz="3000" dirty="0" smtClean="0">
                <a:ea typeface="ＭＳ Ｐゴシック" panose="020B0600070205080204" pitchFamily="34" charset="-128"/>
              </a:rPr>
              <a:t>Toutes les phases sont perturbées: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600" dirty="0" smtClean="0">
                <a:ea typeface="ＭＳ Ｐゴシック" panose="020B0600070205080204" pitchFamily="34" charset="-128"/>
              </a:rPr>
              <a:t>Distribution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600" dirty="0" smtClean="0">
                <a:ea typeface="ＭＳ Ｐゴシック" panose="020B0600070205080204" pitchFamily="34" charset="-128"/>
              </a:rPr>
              <a:t>Métabolisme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600" dirty="0" smtClean="0">
                <a:ea typeface="ＭＳ Ｐゴシック" panose="020B0600070205080204" pitchFamily="34" charset="-128"/>
              </a:rPr>
              <a:t>Elimination</a:t>
            </a:r>
          </a:p>
          <a:p>
            <a:pPr lvl="1" eaLnBrk="1" hangingPunct="1">
              <a:lnSpc>
                <a:spcPct val="70000"/>
              </a:lnSpc>
            </a:pPr>
            <a:endParaRPr lang="fr-FR" sz="26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</a:pPr>
            <a:r>
              <a:rPr lang="fr-FR" sz="3000" dirty="0" smtClean="0">
                <a:ea typeface="ＭＳ Ｐゴシック" panose="020B0600070205080204" pitchFamily="34" charset="-128"/>
              </a:rPr>
              <a:t>Essentiellement: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600" dirty="0" smtClean="0">
                <a:ea typeface="ＭＳ Ｐゴシック" panose="020B0600070205080204" pitchFamily="34" charset="-128"/>
              </a:rPr>
              <a:t>VD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600" dirty="0" smtClean="0">
                <a:ea typeface="ＭＳ Ｐゴシック" panose="020B0600070205080204" pitchFamily="34" charset="-128"/>
              </a:rPr>
              <a:t>Clairance rénale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600" dirty="0" smtClean="0">
                <a:ea typeface="ＭＳ Ｐゴシック" panose="020B0600070205080204" pitchFamily="34" charset="-128"/>
              </a:rPr>
              <a:t>Liaison protéique</a:t>
            </a:r>
          </a:p>
          <a:p>
            <a:pPr lvl="1" eaLnBrk="1" hangingPunct="1">
              <a:lnSpc>
                <a:spcPct val="70000"/>
              </a:lnSpc>
            </a:pPr>
            <a:endParaRPr lang="fr-FR" sz="26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9"/>
    </mc:Choice>
    <mc:Fallback>
      <p:transition spd="slow" advTm="2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2365796"/>
            <a:ext cx="56340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Text Box 1030"/>
          <p:cNvSpPr txBox="1">
            <a:spLocks noChangeArrowheads="1"/>
          </p:cNvSpPr>
          <p:nvPr/>
        </p:nvSpPr>
        <p:spPr bwMode="auto">
          <a:xfrm>
            <a:off x="3571875" y="6500813"/>
            <a:ext cx="5349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sz="1600">
                <a:latin typeface="Comic Sans MS" panose="030F0702030302020204" pitchFamily="66" charset="0"/>
              </a:rPr>
              <a:t>Joukhadar et al - Crit Care Med 2001; 29:385–391</a:t>
            </a:r>
          </a:p>
        </p:txBody>
      </p:sp>
      <p:sp>
        <p:nvSpPr>
          <p:cNvPr id="163843" name="Line 1031"/>
          <p:cNvSpPr>
            <a:spLocks noChangeShapeType="1"/>
          </p:cNvSpPr>
          <p:nvPr/>
        </p:nvSpPr>
        <p:spPr bwMode="auto">
          <a:xfrm flipV="1">
            <a:off x="1916113" y="3248496"/>
            <a:ext cx="1447800" cy="762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44" name="Text Box 1032"/>
          <p:cNvSpPr txBox="1">
            <a:spLocks noChangeArrowheads="1"/>
          </p:cNvSpPr>
          <p:nvPr/>
        </p:nvSpPr>
        <p:spPr bwMode="auto">
          <a:xfrm>
            <a:off x="357188" y="3172296"/>
            <a:ext cx="157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6 volontaires</a:t>
            </a:r>
          </a:p>
        </p:txBody>
      </p:sp>
      <p:sp>
        <p:nvSpPr>
          <p:cNvPr id="163845" name="Line 1033"/>
          <p:cNvSpPr>
            <a:spLocks noChangeShapeType="1"/>
          </p:cNvSpPr>
          <p:nvPr/>
        </p:nvSpPr>
        <p:spPr bwMode="auto">
          <a:xfrm flipV="1">
            <a:off x="2144713" y="4315296"/>
            <a:ext cx="1447800" cy="762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46" name="Text Box 1034"/>
          <p:cNvSpPr txBox="1">
            <a:spLocks noChangeArrowheads="1"/>
          </p:cNvSpPr>
          <p:nvPr/>
        </p:nvSpPr>
        <p:spPr bwMode="auto">
          <a:xfrm>
            <a:off x="509588" y="4239096"/>
            <a:ext cx="1617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6 Chocs sept.</a:t>
            </a:r>
          </a:p>
        </p:txBody>
      </p:sp>
      <p:sp>
        <p:nvSpPr>
          <p:cNvPr id="163847" name="Text Box 1035"/>
          <p:cNvSpPr txBox="1">
            <a:spLocks noChangeArrowheads="1"/>
          </p:cNvSpPr>
          <p:nvPr/>
        </p:nvSpPr>
        <p:spPr bwMode="auto">
          <a:xfrm>
            <a:off x="6605588" y="2737321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600" dirty="0">
                <a:latin typeface="Comic Sans MS" panose="030F0702030302020204" pitchFamily="66" charset="0"/>
                <a:sym typeface="Wingdings 3" panose="05040102010807070707" pitchFamily="18" charset="2"/>
              </a:rPr>
              <a:t></a:t>
            </a:r>
            <a:r>
              <a:rPr lang="fr-FR" sz="1600" dirty="0">
                <a:latin typeface="Comic Sans MS" panose="030F0702030302020204" pitchFamily="66" charset="0"/>
              </a:rPr>
              <a:t>Muscle</a:t>
            </a:r>
          </a:p>
          <a:p>
            <a:pPr eaLnBrk="1" hangingPunct="1"/>
            <a:r>
              <a:rPr lang="fr-FR" sz="1600" dirty="0">
                <a:latin typeface="Comic Sans MS" panose="030F0702030302020204" pitchFamily="66" charset="0"/>
                <a:sym typeface="Wingdings 3" panose="05040102010807070707" pitchFamily="18" charset="2"/>
              </a:rPr>
              <a:t></a:t>
            </a:r>
            <a:r>
              <a:rPr lang="fr-FR" sz="1600" dirty="0">
                <a:latin typeface="Comic Sans MS" panose="030F0702030302020204" pitchFamily="66" charset="0"/>
              </a:rPr>
              <a:t>Graisse</a:t>
            </a:r>
          </a:p>
        </p:txBody>
      </p:sp>
      <p:sp>
        <p:nvSpPr>
          <p:cNvPr id="163848" name="Rectangle 4"/>
          <p:cNvSpPr>
            <a:spLocks noChangeArrowheads="1"/>
          </p:cNvSpPr>
          <p:nvPr/>
        </p:nvSpPr>
        <p:spPr bwMode="auto">
          <a:xfrm>
            <a:off x="760040" y="1496839"/>
            <a:ext cx="77724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fr-FR" sz="2000" dirty="0" err="1">
                <a:latin typeface="Comic Sans MS" panose="030F0702030302020204" pitchFamily="66" charset="0"/>
              </a:rPr>
              <a:t>P</a:t>
            </a:r>
            <a:r>
              <a:rPr lang="fr-FR" sz="2000" dirty="0" err="1" smtClean="0">
                <a:latin typeface="Comic Sans MS" panose="030F0702030302020204" pitchFamily="66" charset="0"/>
              </a:rPr>
              <a:t>ipéracilline</a:t>
            </a:r>
            <a:r>
              <a:rPr lang="fr-FR" sz="2000" dirty="0" smtClean="0">
                <a:latin typeface="Comic Sans MS" panose="030F0702030302020204" pitchFamily="66" charset="0"/>
              </a:rPr>
              <a:t> </a:t>
            </a:r>
            <a:r>
              <a:rPr lang="fr-FR" sz="2000" dirty="0">
                <a:latin typeface="Comic Sans MS" panose="030F0702030302020204" pitchFamily="66" charset="0"/>
              </a:rPr>
              <a:t>4 g en 10 </a:t>
            </a:r>
            <a:r>
              <a:rPr lang="fr-FR" sz="2000" dirty="0" smtClean="0">
                <a:latin typeface="Comic Sans MS" panose="030F0702030302020204" pitchFamily="66" charset="0"/>
              </a:rPr>
              <a:t>min, </a:t>
            </a:r>
            <a:r>
              <a:rPr lang="fr-FR" sz="2000" dirty="0">
                <a:latin typeface="Comic Sans MS" panose="030F0702030302020204" pitchFamily="66" charset="0"/>
              </a:rPr>
              <a:t>APACHE II </a:t>
            </a:r>
            <a:r>
              <a:rPr lang="fr-FR" sz="2000" dirty="0">
                <a:latin typeface="Comic Sans MS" panose="030F0702030302020204" pitchFamily="66" charset="0"/>
                <a:sym typeface="Monotype Sorts" pitchFamily="1" charset="2"/>
              </a:rPr>
              <a:t>[36-66]</a:t>
            </a:r>
            <a:r>
              <a:rPr lang="fr-FR" sz="2000" dirty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latin typeface="Comic Sans MS" panose="030F0702030302020204" pitchFamily="66" charset="0"/>
                <a:sym typeface="Monotype Sorts" pitchFamily="1" charset="2"/>
              </a:rPr>
              <a:t>Dosages par </a:t>
            </a:r>
            <a:r>
              <a:rPr lang="fr-FR" sz="2000" dirty="0" err="1" smtClean="0">
                <a:latin typeface="Comic Sans MS" panose="030F0702030302020204" pitchFamily="66" charset="0"/>
              </a:rPr>
              <a:t>microdialyse</a:t>
            </a:r>
            <a:r>
              <a:rPr lang="fr-FR" sz="2000" dirty="0" smtClean="0">
                <a:latin typeface="Comic Sans MS" panose="030F0702030302020204" pitchFamily="66" charset="0"/>
              </a:rPr>
              <a:t> </a:t>
            </a:r>
            <a:r>
              <a:rPr lang="fr-FR" sz="2000" dirty="0">
                <a:latin typeface="Comic Sans MS" panose="030F0702030302020204" pitchFamily="66" charset="0"/>
              </a:rPr>
              <a:t>: muscle - tissu adipeux SC</a:t>
            </a:r>
          </a:p>
        </p:txBody>
      </p:sp>
      <p:sp>
        <p:nvSpPr>
          <p:cNvPr id="163849" name="Text Box 1040"/>
          <p:cNvSpPr txBox="1">
            <a:spLocks noChangeArrowheads="1"/>
          </p:cNvSpPr>
          <p:nvPr/>
        </p:nvSpPr>
        <p:spPr bwMode="auto">
          <a:xfrm>
            <a:off x="2087563" y="5723409"/>
            <a:ext cx="51292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sz="1800" b="1">
                <a:latin typeface="Comic Sans MS" panose="030F0702030302020204" pitchFamily="66" charset="0"/>
              </a:rPr>
              <a:t> AUC interst/AUC plasma</a:t>
            </a:r>
            <a:r>
              <a:rPr lang="fr-FR" sz="1800" b="1">
                <a:latin typeface="Comic Sans MS" panose="030F0702030302020204" pitchFamily="66" charset="0"/>
              </a:rPr>
              <a:t> libre</a:t>
            </a:r>
            <a:r>
              <a:rPr lang="fr-FR" sz="1800">
                <a:latin typeface="Comic Sans MS" panose="030F0702030302020204" pitchFamily="66" charset="0"/>
              </a:rPr>
              <a:t> : 55% vs 19%</a:t>
            </a:r>
          </a:p>
        </p:txBody>
      </p:sp>
      <p:sp>
        <p:nvSpPr>
          <p:cNvPr id="163850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a typeface="ＭＳ Ｐゴシック" panose="020B0600070205080204" pitchFamily="34" charset="-128"/>
              </a:rPr>
              <a:t>Œdèmes et choc septique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22"/>
    </mc:Choice>
    <mc:Fallback>
      <p:transition spd="slow" advTm="4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585" name="Group 969"/>
          <p:cNvGraphicFramePr>
            <a:graphicFrameLocks noGrp="1"/>
          </p:cNvGraphicFramePr>
          <p:nvPr/>
        </p:nvGraphicFramePr>
        <p:xfrm>
          <a:off x="76200" y="1095375"/>
          <a:ext cx="8991600" cy="5606764"/>
        </p:xfrm>
        <a:graphic>
          <a:graphicData uri="http://schemas.openxmlformats.org/drawingml/2006/table">
            <a:tbl>
              <a:tblPr/>
              <a:tblGrid>
                <a:gridCol w="1677988"/>
                <a:gridCol w="2474912"/>
                <a:gridCol w="2349500"/>
                <a:gridCol w="2489200"/>
              </a:tblGrid>
              <a:tr h="620713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Etude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Population d</a:t>
                      </a:r>
                      <a:r>
                        <a:rPr kumimoji="0" lang="ja-JP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fr-FR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étude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Antibiotique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Effet Pharmacocinétique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22300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Dorman et al.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52 patients septiques de chirurgie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Gentamicine ou tobramycine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↑ VD; ↓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</a:t>
                      </a:r>
                      <a:r>
                        <a:rPr kumimoji="0" lang="fr-FR" sz="16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max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Brunner et al.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6 pts de postchirurgie vs 6 contrôles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Pipéracilline/tazobactam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↓ ASC dans les tissus musculaire et sous cutané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Joukhadar et al.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6 pts septiques vs 6 contrôles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Pipéracilline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↓ ASC dans les tissus musculaire et sous cutané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Joukhadar et al.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12 pts septiques vs 6 contrôles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Cefpirome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↓ C</a:t>
                      </a:r>
                      <a:r>
                        <a:rPr kumimoji="0" lang="fr-F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max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 et ASC dans le muscle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Gomez et al.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15 pts de réanimation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Ceftazidime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↓ C</a:t>
                      </a:r>
                      <a:r>
                        <a:rPr kumimoji="0" lang="fr-FR" sz="1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min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Hanes et al.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31 pts traumatisés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Ceftazidime – administration IV discontinue ou IV continue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↑ VD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20713"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McKindley et al.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20 pts de réanimation traumatologique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Aztréonam ou imipénème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↑ VD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65936" name="Rectangle 859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Les œdèmes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1700808"/>
            <a:ext cx="2411760" cy="501317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4"/>
    </mc:Choice>
    <mc:Fallback>
      <p:transition spd="slow" advTm="1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Altération des paramètres PK </a:t>
            </a:r>
          </a:p>
        </p:txBody>
      </p:sp>
      <p:sp>
        <p:nvSpPr>
          <p:cNvPr id="172034" name="Espace réservé du contenu 3"/>
          <p:cNvSpPr>
            <a:spLocks noGrp="1"/>
          </p:cNvSpPr>
          <p:nvPr>
            <p:ph idx="1"/>
          </p:nvPr>
        </p:nvSpPr>
        <p:spPr>
          <a:xfrm>
            <a:off x="457200" y="2671763"/>
            <a:ext cx="8229600" cy="2257425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fr-FR" dirty="0" smtClean="0">
                <a:ea typeface="ＭＳ Ｐゴシック" panose="020B0600070205080204" pitchFamily="34" charset="-128"/>
              </a:rPr>
              <a:t>Pour les </a:t>
            </a:r>
            <a:r>
              <a:rPr lang="fr-FR" dirty="0" smtClean="0">
                <a:latin typeface="Symbol" pitchFamily="18" charset="2"/>
                <a:ea typeface="ＭＳ Ｐゴシック" panose="020B0600070205080204" pitchFamily="34" charset="-128"/>
              </a:rPr>
              <a:t>b</a:t>
            </a:r>
            <a:r>
              <a:rPr lang="fr-FR" dirty="0" smtClean="0">
                <a:ea typeface="ＭＳ Ｐゴシック" panose="020B0600070205080204" pitchFamily="34" charset="-128"/>
              </a:rPr>
              <a:t> </a:t>
            </a:r>
            <a:r>
              <a:rPr lang="fr-FR" dirty="0" err="1" smtClean="0">
                <a:ea typeface="ＭＳ Ｐゴシック" panose="020B0600070205080204" pitchFamily="34" charset="-128"/>
              </a:rPr>
              <a:t>lactamines</a:t>
            </a:r>
            <a:r>
              <a:rPr lang="fr-FR" dirty="0" smtClean="0">
                <a:ea typeface="ＭＳ Ｐゴシック" panose="020B0600070205080204" pitchFamily="34" charset="-128"/>
              </a:rPr>
              <a:t>, les facteurs de variabilité ne sont pas déterminés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2"/>
    </mc:Choice>
    <mc:Fallback>
      <p:transition spd="slow" advTm="2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fr-FR" smtClean="0">
                <a:ea typeface="ＭＳ Ｐゴシック" pitchFamily="34" charset="-128"/>
              </a:rPr>
              <a:t>Risque de sous-dosage</a:t>
            </a:r>
          </a:p>
        </p:txBody>
      </p:sp>
      <p:sp>
        <p:nvSpPr>
          <p:cNvPr id="50179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smtClean="0">
                <a:solidFill>
                  <a:srgbClr val="898989"/>
                </a:solidFill>
                <a:ea typeface="ＭＳ Ｐゴシック" pitchFamily="34" charset="-128"/>
              </a:rPr>
              <a:t>Diminution de l’efficacité</a:t>
            </a:r>
          </a:p>
          <a:p>
            <a:endParaRPr lang="fr-FR" altLang="fr-FR" smtClean="0">
              <a:solidFill>
                <a:srgbClr val="898989"/>
              </a:solidFill>
              <a:ea typeface="ＭＳ Ｐゴシック" pitchFamily="34" charset="-128"/>
            </a:endParaRPr>
          </a:p>
          <a:p>
            <a:r>
              <a:rPr lang="fr-FR" altLang="fr-FR" smtClean="0">
                <a:solidFill>
                  <a:srgbClr val="898989"/>
                </a:solidFill>
                <a:ea typeface="ＭＳ Ｐゴシック" pitchFamily="34" charset="-128"/>
              </a:rPr>
              <a:t>Sélection de mutants résistants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1"/>
    </mc:Choice>
    <mc:Fallback>
      <p:transition spd="slow" advTm="1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3500" dirty="0" smtClean="0">
                <a:ea typeface="ＭＳ Ｐゴシック" panose="020B0600070205080204" pitchFamily="34" charset="-128"/>
              </a:rPr>
              <a:t>Pourquoi optimiser les prescriptions de </a:t>
            </a:r>
            <a:br>
              <a:rPr lang="fr-FR" sz="3500" dirty="0" smtClean="0">
                <a:ea typeface="ＭＳ Ｐゴシック" panose="020B0600070205080204" pitchFamily="34" charset="-128"/>
              </a:rPr>
            </a:br>
            <a:r>
              <a:rPr lang="fr-FR" sz="3500" dirty="0" smtClean="0">
                <a:latin typeface="Symbol" pitchFamily="18" charset="2"/>
                <a:ea typeface="ＭＳ Ｐゴシック" panose="020B0600070205080204" pitchFamily="34" charset="-128"/>
              </a:rPr>
              <a:t>b</a:t>
            </a:r>
            <a:r>
              <a:rPr lang="fr-FR" sz="3500" dirty="0" smtClean="0">
                <a:ea typeface="ＭＳ Ｐゴシック" panose="020B0600070205080204" pitchFamily="34" charset="-128"/>
              </a:rPr>
              <a:t> </a:t>
            </a:r>
            <a:r>
              <a:rPr lang="fr-FR" sz="3500" dirty="0" err="1" smtClean="0">
                <a:ea typeface="ＭＳ Ｐゴシック" panose="020B0600070205080204" pitchFamily="34" charset="-128"/>
              </a:rPr>
              <a:t>lactamines</a:t>
            </a:r>
            <a:r>
              <a:rPr lang="fr-FR" sz="3500" dirty="0" smtClean="0">
                <a:ea typeface="ＭＳ Ｐゴシック" panose="020B0600070205080204" pitchFamily="34" charset="-128"/>
              </a:rPr>
              <a:t> ?</a:t>
            </a:r>
            <a:endParaRPr lang="fr-FR" sz="25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fr-FR" sz="2400" b="1" dirty="0" smtClean="0">
                <a:ea typeface="ＭＳ Ｐゴシック" panose="020B0600070205080204" pitchFamily="34" charset="-128"/>
              </a:rPr>
              <a:t>		</a:t>
            </a: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r>
              <a:rPr lang="fr-FR" sz="3000" b="1" dirty="0" smtClean="0">
                <a:ea typeface="ＭＳ Ｐゴシック" panose="020B0600070205080204" pitchFamily="34" charset="-128"/>
              </a:rPr>
              <a:t>Efficacité optimale</a:t>
            </a: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endParaRPr lang="fr-FR" sz="1900" b="1" dirty="0" smtClean="0">
              <a:ea typeface="ＭＳ Ｐゴシック" panose="020B0600070205080204" pitchFamily="34" charset="-128"/>
            </a:endParaRP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endParaRPr lang="fr-FR" sz="1900" b="1" dirty="0" smtClean="0">
              <a:ea typeface="ＭＳ Ｐゴシック" panose="020B0600070205080204" pitchFamily="34" charset="-128"/>
            </a:endParaRP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r>
              <a:rPr lang="fr-FR" sz="2200" b="1" dirty="0" smtClean="0">
                <a:ea typeface="ＭＳ Ｐゴシック" panose="020B0600070205080204" pitchFamily="34" charset="-128"/>
              </a:rPr>
              <a:t>Réduction du risque d’</a:t>
            </a:r>
            <a:r>
              <a:rPr lang="fr-FR" altLang="ja-JP" sz="2200" b="1" dirty="0" smtClean="0">
                <a:ea typeface="ＭＳ Ｐゴシック" panose="020B0600070205080204" pitchFamily="34" charset="-128"/>
              </a:rPr>
              <a:t>émergence de mutants résistants</a:t>
            </a: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endParaRPr lang="fr-FR" sz="1900" b="1" dirty="0" smtClean="0">
              <a:ea typeface="ＭＳ Ｐゴシック" panose="020B0600070205080204" pitchFamily="34" charset="-128"/>
            </a:endParaRP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endParaRPr lang="fr-FR" sz="1900" b="1" dirty="0" smtClean="0">
              <a:ea typeface="ＭＳ Ｐゴシック" panose="020B0600070205080204" pitchFamily="34" charset="-128"/>
            </a:endParaRPr>
          </a:p>
          <a:p>
            <a:pPr lvl="2" algn="just" eaLnBrk="1" hangingPunct="1">
              <a:lnSpc>
                <a:spcPct val="140000"/>
              </a:lnSpc>
              <a:buFontTx/>
              <a:buNone/>
            </a:pPr>
            <a:r>
              <a:rPr lang="fr-FR" sz="1900" b="1" dirty="0" smtClean="0">
                <a:ea typeface="ＭＳ Ｐゴシック" panose="020B0600070205080204" pitchFamily="34" charset="-128"/>
              </a:rPr>
              <a:t>Limiter le risque toxique</a:t>
            </a:r>
            <a:endParaRPr lang="fr-FR" sz="19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1"/>
    </mc:Choice>
    <mc:Fallback>
      <p:transition spd="slow" advTm="1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endParaRPr lang="fr-FR" sz="2800">
              <a:latin typeface="Comic Sans MS" panose="030F0702030302020204" pitchFamily="66" charset="0"/>
            </a:endParaRPr>
          </a:p>
        </p:txBody>
      </p:sp>
      <p:sp>
        <p:nvSpPr>
          <p:cNvPr id="142338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En réanimation…</a:t>
            </a:r>
          </a:p>
        </p:txBody>
      </p:sp>
      <p:sp>
        <p:nvSpPr>
          <p:cNvPr id="142339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SzPct val="70000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Les infections sont sévères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Le risque est à l</a:t>
            </a:r>
            <a:r>
              <a:rPr lang="ja-JP" alt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’</a:t>
            </a:r>
            <a:r>
              <a:rPr lang="fr-FR" altLang="ja-JP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échec plus qu’à la toxicité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Il est maximal en début de traitement</a:t>
            </a:r>
          </a:p>
          <a:p>
            <a:pPr eaLnBrk="1" hangingPunct="1">
              <a:buSzPct val="70000"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La PK est souvent modifiée</a:t>
            </a:r>
          </a:p>
          <a:p>
            <a:pPr eaLnBrk="1" hangingPunct="1">
              <a:buSzPct val="70000"/>
            </a:pPr>
            <a:r>
              <a:rPr lang="fr-FR" dirty="0" smtClean="0">
                <a:ea typeface="ＭＳ Ｐゴシック" panose="020B0600070205080204" pitchFamily="34" charset="-128"/>
              </a:rPr>
              <a:t>Les  CMI ne sont pas toujours basses…</a:t>
            </a:r>
          </a:p>
          <a:p>
            <a:pPr eaLnBrk="1" hangingPunct="1"/>
            <a:endParaRPr lang="fr-FR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5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"/>
    </mc:Choice>
    <mc:Fallback>
      <p:transition spd="slow" advTm="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Freeform 2"/>
          <p:cNvSpPr>
            <a:spLocks/>
          </p:cNvSpPr>
          <p:nvPr/>
        </p:nvSpPr>
        <p:spPr bwMode="auto">
          <a:xfrm>
            <a:off x="1619672" y="2943225"/>
            <a:ext cx="3784600" cy="2487613"/>
          </a:xfrm>
          <a:custGeom>
            <a:avLst/>
            <a:gdLst>
              <a:gd name="T0" fmla="*/ 0 w 2384"/>
              <a:gd name="T1" fmla="*/ 2460626 h 1567"/>
              <a:gd name="T2" fmla="*/ 1041400 w 2384"/>
              <a:gd name="T3" fmla="*/ 2268538 h 1567"/>
              <a:gd name="T4" fmla="*/ 1909762 w 2384"/>
              <a:gd name="T5" fmla="*/ 1588 h 1567"/>
              <a:gd name="T6" fmla="*/ 2743200 w 2384"/>
              <a:gd name="T7" fmla="*/ 2278063 h 1567"/>
              <a:gd name="T8" fmla="*/ 3784600 w 2384"/>
              <a:gd name="T9" fmla="*/ 2487613 h 1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4"/>
              <a:gd name="T16" fmla="*/ 0 h 1567"/>
              <a:gd name="T17" fmla="*/ 2384 w 2384"/>
              <a:gd name="T18" fmla="*/ 1567 h 15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4" h="1567">
                <a:moveTo>
                  <a:pt x="0" y="1550"/>
                </a:moveTo>
                <a:cubicBezTo>
                  <a:pt x="109" y="1530"/>
                  <a:pt x="472" y="1538"/>
                  <a:pt x="656" y="1429"/>
                </a:cubicBezTo>
                <a:cubicBezTo>
                  <a:pt x="840" y="1320"/>
                  <a:pt x="1008" y="0"/>
                  <a:pt x="1203" y="1"/>
                </a:cubicBezTo>
                <a:cubicBezTo>
                  <a:pt x="1398" y="2"/>
                  <a:pt x="1579" y="1343"/>
                  <a:pt x="1728" y="1435"/>
                </a:cubicBezTo>
                <a:cubicBezTo>
                  <a:pt x="1877" y="1527"/>
                  <a:pt x="2247" y="1540"/>
                  <a:pt x="2384" y="1567"/>
                </a:cubicBezTo>
              </a:path>
            </a:pathLst>
          </a:custGeom>
          <a:noFill/>
          <a:ln w="57150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1820863" y="2405063"/>
            <a:ext cx="6153150" cy="3044825"/>
          </a:xfrm>
          <a:custGeom>
            <a:avLst/>
            <a:gdLst>
              <a:gd name="T0" fmla="*/ 0 w 3876"/>
              <a:gd name="T1" fmla="*/ 0 h 1918"/>
              <a:gd name="T2" fmla="*/ 0 w 3876"/>
              <a:gd name="T3" fmla="*/ 3044825 h 1918"/>
              <a:gd name="T4" fmla="*/ 6153150 w 3876"/>
              <a:gd name="T5" fmla="*/ 3044825 h 1918"/>
              <a:gd name="T6" fmla="*/ 0 60000 65536"/>
              <a:gd name="T7" fmla="*/ 0 60000 65536"/>
              <a:gd name="T8" fmla="*/ 0 60000 65536"/>
              <a:gd name="T9" fmla="*/ 0 w 3876"/>
              <a:gd name="T10" fmla="*/ 0 h 1918"/>
              <a:gd name="T11" fmla="*/ 3876 w 3876"/>
              <a:gd name="T12" fmla="*/ 1918 h 19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76" h="1918">
                <a:moveTo>
                  <a:pt x="0" y="0"/>
                </a:moveTo>
                <a:lnTo>
                  <a:pt x="0" y="1918"/>
                </a:lnTo>
                <a:lnTo>
                  <a:pt x="3876" y="191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20750" y="2047875"/>
            <a:ext cx="1990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2000">
                <a:solidFill>
                  <a:srgbClr val="FFFFFF"/>
                </a:solidFill>
                <a:latin typeface="Arial Narrow" pitchFamily="34" charset="0"/>
              </a:rPr>
              <a:t>Number of organisms</a:t>
            </a:r>
            <a:endParaRPr lang="en-US" altLang="fr-FR" sz="2000" b="1" i="1">
              <a:latin typeface="Arial Narrow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7517727" y="4869160"/>
            <a:ext cx="15260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2000" dirty="0" smtClean="0">
                <a:latin typeface="+mn-lt"/>
              </a:rPr>
              <a:t>CMI </a:t>
            </a:r>
            <a:r>
              <a:rPr lang="en-US" altLang="fr-FR" sz="2000" dirty="0">
                <a:latin typeface="+mn-lt"/>
              </a:rPr>
              <a:t>(</a:t>
            </a:r>
            <a:r>
              <a:rPr lang="en-US" altLang="fr-FR" sz="2000" dirty="0">
                <a:latin typeface="+mn-lt"/>
                <a:sym typeface="Symbol" pitchFamily="18" charset="2"/>
              </a:rPr>
              <a:t>µ</a:t>
            </a:r>
            <a:r>
              <a:rPr lang="en-US" altLang="fr-FR" sz="2000" dirty="0">
                <a:latin typeface="+mn-lt"/>
              </a:rPr>
              <a:t>g/mL)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275856" y="2041103"/>
            <a:ext cx="1779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2000" b="1" dirty="0">
                <a:latin typeface="+mn-lt"/>
              </a:rPr>
              <a:t>S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792578" y="2041103"/>
            <a:ext cx="139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2000" b="1" dirty="0">
                <a:latin typeface="+mn-lt"/>
              </a:rPr>
              <a:t>I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5992669" y="2041103"/>
            <a:ext cx="1635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2000" b="1" dirty="0">
                <a:latin typeface="+mn-lt"/>
              </a:rPr>
              <a:t>R</a:t>
            </a:r>
          </a:p>
        </p:txBody>
      </p:sp>
      <p:sp>
        <p:nvSpPr>
          <p:cNvPr id="172041" name="Freeform 9"/>
          <p:cNvSpPr>
            <a:spLocks/>
          </p:cNvSpPr>
          <p:nvPr/>
        </p:nvSpPr>
        <p:spPr bwMode="auto">
          <a:xfrm>
            <a:off x="2411760" y="2943225"/>
            <a:ext cx="3784600" cy="2487613"/>
          </a:xfrm>
          <a:custGeom>
            <a:avLst/>
            <a:gdLst>
              <a:gd name="T0" fmla="*/ 0 w 2384"/>
              <a:gd name="T1" fmla="*/ 2460626 h 1567"/>
              <a:gd name="T2" fmla="*/ 1041400 w 2384"/>
              <a:gd name="T3" fmla="*/ 2268538 h 1567"/>
              <a:gd name="T4" fmla="*/ 1909762 w 2384"/>
              <a:gd name="T5" fmla="*/ 1588 h 1567"/>
              <a:gd name="T6" fmla="*/ 2743200 w 2384"/>
              <a:gd name="T7" fmla="*/ 2278063 h 1567"/>
              <a:gd name="T8" fmla="*/ 3784600 w 2384"/>
              <a:gd name="T9" fmla="*/ 2487613 h 1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4"/>
              <a:gd name="T16" fmla="*/ 0 h 1567"/>
              <a:gd name="T17" fmla="*/ 2384 w 2384"/>
              <a:gd name="T18" fmla="*/ 1567 h 15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4" h="1567">
                <a:moveTo>
                  <a:pt x="0" y="1550"/>
                </a:moveTo>
                <a:cubicBezTo>
                  <a:pt x="109" y="1530"/>
                  <a:pt x="472" y="1538"/>
                  <a:pt x="656" y="1429"/>
                </a:cubicBezTo>
                <a:cubicBezTo>
                  <a:pt x="840" y="1320"/>
                  <a:pt x="1008" y="0"/>
                  <a:pt x="1203" y="1"/>
                </a:cubicBezTo>
                <a:cubicBezTo>
                  <a:pt x="1398" y="2"/>
                  <a:pt x="1579" y="1343"/>
                  <a:pt x="1728" y="1435"/>
                </a:cubicBezTo>
                <a:cubicBezTo>
                  <a:pt x="1877" y="1527"/>
                  <a:pt x="2247" y="1540"/>
                  <a:pt x="2384" y="156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72042" name="Freeform 10"/>
          <p:cNvSpPr>
            <a:spLocks/>
          </p:cNvSpPr>
          <p:nvPr/>
        </p:nvSpPr>
        <p:spPr bwMode="auto">
          <a:xfrm>
            <a:off x="3091656" y="2943225"/>
            <a:ext cx="3784600" cy="2487613"/>
          </a:xfrm>
          <a:custGeom>
            <a:avLst/>
            <a:gdLst>
              <a:gd name="T0" fmla="*/ 0 w 2384"/>
              <a:gd name="T1" fmla="*/ 2460626 h 1567"/>
              <a:gd name="T2" fmla="*/ 1041400 w 2384"/>
              <a:gd name="T3" fmla="*/ 2268538 h 1567"/>
              <a:gd name="T4" fmla="*/ 1909762 w 2384"/>
              <a:gd name="T5" fmla="*/ 1588 h 1567"/>
              <a:gd name="T6" fmla="*/ 2743200 w 2384"/>
              <a:gd name="T7" fmla="*/ 2278063 h 1567"/>
              <a:gd name="T8" fmla="*/ 3784600 w 2384"/>
              <a:gd name="T9" fmla="*/ 2487613 h 1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4"/>
              <a:gd name="T16" fmla="*/ 0 h 1567"/>
              <a:gd name="T17" fmla="*/ 2384 w 2384"/>
              <a:gd name="T18" fmla="*/ 1567 h 15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4" h="1567">
                <a:moveTo>
                  <a:pt x="0" y="1550"/>
                </a:moveTo>
                <a:cubicBezTo>
                  <a:pt x="109" y="1530"/>
                  <a:pt x="472" y="1538"/>
                  <a:pt x="656" y="1429"/>
                </a:cubicBezTo>
                <a:cubicBezTo>
                  <a:pt x="840" y="1320"/>
                  <a:pt x="1008" y="0"/>
                  <a:pt x="1203" y="1"/>
                </a:cubicBezTo>
                <a:cubicBezTo>
                  <a:pt x="1398" y="2"/>
                  <a:pt x="1579" y="1343"/>
                  <a:pt x="1728" y="1435"/>
                </a:cubicBezTo>
                <a:cubicBezTo>
                  <a:pt x="1877" y="1527"/>
                  <a:pt x="2247" y="1540"/>
                  <a:pt x="2384" y="1567"/>
                </a:cubicBezTo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4572000" y="2459038"/>
            <a:ext cx="0" cy="3000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5148064" y="2459038"/>
            <a:ext cx="0" cy="3000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947930" y="2047875"/>
            <a:ext cx="20521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altLang="fr-FR" b="1" dirty="0" smtClean="0">
                <a:latin typeface="+mn-lt"/>
              </a:rPr>
              <a:t>S </a:t>
            </a:r>
            <a:r>
              <a:rPr lang="en-GB" altLang="fr-FR" dirty="0" smtClean="0">
                <a:latin typeface="+mn-lt"/>
              </a:rPr>
              <a:t>= Sensible</a:t>
            </a:r>
            <a:endParaRPr lang="en-GB" altLang="fr-FR" dirty="0">
              <a:latin typeface="+mn-lt"/>
            </a:endParaRPr>
          </a:p>
          <a:p>
            <a:r>
              <a:rPr lang="en-GB" altLang="fr-FR" b="1" dirty="0">
                <a:latin typeface="+mn-lt"/>
              </a:rPr>
              <a:t>I </a:t>
            </a:r>
            <a:r>
              <a:rPr lang="en-GB" altLang="fr-FR" dirty="0">
                <a:latin typeface="+mn-lt"/>
              </a:rPr>
              <a:t>= </a:t>
            </a:r>
            <a:r>
              <a:rPr lang="en-GB" altLang="fr-FR" dirty="0" err="1" smtClean="0">
                <a:latin typeface="+mn-lt"/>
              </a:rPr>
              <a:t>Intermédaire</a:t>
            </a:r>
            <a:endParaRPr lang="en-GB" altLang="fr-FR" dirty="0">
              <a:latin typeface="+mn-lt"/>
            </a:endParaRPr>
          </a:p>
          <a:p>
            <a:r>
              <a:rPr lang="en-GB" altLang="fr-FR" b="1" dirty="0">
                <a:latin typeface="+mn-lt"/>
              </a:rPr>
              <a:t>R </a:t>
            </a:r>
            <a:r>
              <a:rPr lang="en-GB" altLang="fr-FR" dirty="0">
                <a:latin typeface="+mn-lt"/>
              </a:rPr>
              <a:t>= </a:t>
            </a:r>
            <a:r>
              <a:rPr lang="en-GB" altLang="fr-FR" dirty="0" err="1" smtClean="0">
                <a:latin typeface="+mn-lt"/>
              </a:rPr>
              <a:t>Résistant</a:t>
            </a:r>
            <a:endParaRPr lang="en-GB" altLang="fr-FR" dirty="0">
              <a:latin typeface="+mn-lt"/>
            </a:endParaRPr>
          </a:p>
        </p:txBody>
      </p:sp>
      <p:sp>
        <p:nvSpPr>
          <p:cNvPr id="172048" name="Rectangle 1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Distribution des CMI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population </a:t>
            </a:r>
            <a:r>
              <a:rPr lang="en-US" dirty="0" err="1" smtClean="0"/>
              <a:t>bactérienne</a:t>
            </a:r>
            <a:endParaRPr lang="en-US" dirty="0" smtClean="0"/>
          </a:p>
        </p:txBody>
      </p:sp>
      <p:grpSp>
        <p:nvGrpSpPr>
          <p:cNvPr id="17" name="Group 167"/>
          <p:cNvGrpSpPr>
            <a:grpSpLocks/>
          </p:cNvGrpSpPr>
          <p:nvPr/>
        </p:nvGrpSpPr>
        <p:grpSpPr bwMode="auto">
          <a:xfrm>
            <a:off x="1940369" y="5517232"/>
            <a:ext cx="5007896" cy="504825"/>
            <a:chOff x="1752" y="3244"/>
            <a:chExt cx="3548" cy="318"/>
          </a:xfrm>
        </p:grpSpPr>
        <p:sp>
          <p:nvSpPr>
            <p:cNvPr id="18" name="Rectangle 137"/>
            <p:cNvSpPr>
              <a:spLocks noChangeArrowheads="1"/>
            </p:cNvSpPr>
            <p:nvPr/>
          </p:nvSpPr>
          <p:spPr bwMode="auto">
            <a:xfrm rot="-5400000">
              <a:off x="4156" y="3249"/>
              <a:ext cx="11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omic Sans MS" panose="030F0702030302020204" pitchFamily="66" charset="0"/>
                </a:rPr>
                <a:t>16</a:t>
              </a:r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19" name="Rectangle 138"/>
            <p:cNvSpPr>
              <a:spLocks noChangeArrowheads="1"/>
            </p:cNvSpPr>
            <p:nvPr/>
          </p:nvSpPr>
          <p:spPr bwMode="auto">
            <a:xfrm rot="-5400000">
              <a:off x="4730" y="3265"/>
              <a:ext cx="18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omic Sans MS" panose="030F0702030302020204" pitchFamily="66" charset="0"/>
                </a:rPr>
                <a:t>128</a:t>
              </a:r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20" name="Rectangle 154"/>
            <p:cNvSpPr>
              <a:spLocks noChangeArrowheads="1"/>
            </p:cNvSpPr>
            <p:nvPr/>
          </p:nvSpPr>
          <p:spPr bwMode="auto">
            <a:xfrm rot="-5400000">
              <a:off x="3987" y="3238"/>
              <a:ext cx="6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omic Sans MS" panose="030F0702030302020204" pitchFamily="66" charset="0"/>
                </a:rPr>
                <a:t>8</a:t>
              </a:r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21" name="Rectangle 155"/>
            <p:cNvSpPr>
              <a:spLocks noChangeArrowheads="1"/>
            </p:cNvSpPr>
            <p:nvPr/>
          </p:nvSpPr>
          <p:spPr bwMode="auto">
            <a:xfrm rot="-5400000">
              <a:off x="4350" y="3248"/>
              <a:ext cx="13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omic Sans MS" panose="030F0702030302020204" pitchFamily="66" charset="0"/>
                </a:rPr>
                <a:t>32</a:t>
              </a:r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22" name="Rectangle 156"/>
            <p:cNvSpPr>
              <a:spLocks noChangeArrowheads="1"/>
            </p:cNvSpPr>
            <p:nvPr/>
          </p:nvSpPr>
          <p:spPr bwMode="auto">
            <a:xfrm rot="-5400000">
              <a:off x="4553" y="3247"/>
              <a:ext cx="13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omic Sans MS" panose="030F0702030302020204" pitchFamily="66" charset="0"/>
                </a:rPr>
                <a:t>64</a:t>
              </a:r>
              <a:endParaRPr lang="fr-FR" sz="1400">
                <a:latin typeface="Comic Sans MS" panose="030F0702030302020204" pitchFamily="66" charset="0"/>
              </a:endParaRPr>
            </a:p>
          </p:txBody>
        </p:sp>
        <p:sp>
          <p:nvSpPr>
            <p:cNvPr id="23" name="Rectangle 157"/>
            <p:cNvSpPr>
              <a:spLocks noChangeArrowheads="1"/>
            </p:cNvSpPr>
            <p:nvPr/>
          </p:nvSpPr>
          <p:spPr bwMode="auto">
            <a:xfrm rot="-5400000">
              <a:off x="4916" y="3270"/>
              <a:ext cx="20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omic Sans MS" panose="030F0702030302020204" pitchFamily="66" charset="0"/>
                </a:rPr>
                <a:t>256</a:t>
              </a:r>
              <a:endParaRPr lang="fr-FR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Rectangle 158"/>
            <p:cNvSpPr>
              <a:spLocks noChangeArrowheads="1"/>
            </p:cNvSpPr>
            <p:nvPr/>
          </p:nvSpPr>
          <p:spPr bwMode="auto">
            <a:xfrm rot="-5400000">
              <a:off x="5130" y="3272"/>
              <a:ext cx="18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omic Sans MS" panose="030F0702030302020204" pitchFamily="66" charset="0"/>
                </a:rPr>
                <a:t>512</a:t>
              </a:r>
              <a:endParaRPr lang="fr-FR" sz="1400">
                <a:latin typeface="Comic Sans MS" panose="030F0702030302020204" pitchFamily="66" charset="0"/>
              </a:endParaRPr>
            </a:p>
          </p:txBody>
        </p:sp>
        <p:grpSp>
          <p:nvGrpSpPr>
            <p:cNvPr id="25" name="Group 166"/>
            <p:cNvGrpSpPr>
              <a:grpSpLocks/>
            </p:cNvGrpSpPr>
            <p:nvPr/>
          </p:nvGrpSpPr>
          <p:grpSpPr bwMode="auto">
            <a:xfrm>
              <a:off x="1752" y="3252"/>
              <a:ext cx="2142" cy="310"/>
              <a:chOff x="1752" y="3252"/>
              <a:chExt cx="2142" cy="310"/>
            </a:xfrm>
          </p:grpSpPr>
          <p:sp>
            <p:nvSpPr>
              <p:cNvPr id="27" name="Rectangle 134"/>
              <p:cNvSpPr>
                <a:spLocks noChangeArrowheads="1"/>
              </p:cNvSpPr>
              <p:nvPr/>
            </p:nvSpPr>
            <p:spPr bwMode="auto">
              <a:xfrm rot="-5400000">
                <a:off x="2084" y="3323"/>
                <a:ext cx="28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0,015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Rectangle 135"/>
              <p:cNvSpPr>
                <a:spLocks noChangeArrowheads="1"/>
              </p:cNvSpPr>
              <p:nvPr/>
            </p:nvSpPr>
            <p:spPr bwMode="auto">
              <a:xfrm rot="-5400000">
                <a:off x="2690" y="3291"/>
                <a:ext cx="21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0,12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9" name="Rectangle 136"/>
              <p:cNvSpPr>
                <a:spLocks noChangeArrowheads="1"/>
              </p:cNvSpPr>
              <p:nvPr/>
            </p:nvSpPr>
            <p:spPr bwMode="auto">
              <a:xfrm rot="-5400000">
                <a:off x="3392" y="3234"/>
                <a:ext cx="5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1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0" name="Rectangle 152"/>
              <p:cNvSpPr>
                <a:spLocks noChangeArrowheads="1"/>
              </p:cNvSpPr>
              <p:nvPr/>
            </p:nvSpPr>
            <p:spPr bwMode="auto">
              <a:xfrm rot="-5400000">
                <a:off x="3587" y="3234"/>
                <a:ext cx="6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2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" name="Rectangle 153"/>
              <p:cNvSpPr>
                <a:spLocks noChangeArrowheads="1"/>
              </p:cNvSpPr>
              <p:nvPr/>
            </p:nvSpPr>
            <p:spPr bwMode="auto">
              <a:xfrm rot="-5400000">
                <a:off x="3783" y="3238"/>
                <a:ext cx="6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4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2" name="Rectangle 159"/>
              <p:cNvSpPr>
                <a:spLocks noChangeArrowheads="1"/>
              </p:cNvSpPr>
              <p:nvPr/>
            </p:nvSpPr>
            <p:spPr bwMode="auto">
              <a:xfrm rot="-5400000">
                <a:off x="2485" y="3302"/>
                <a:ext cx="23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0,06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3" name="Rectangle 160"/>
              <p:cNvSpPr>
                <a:spLocks noChangeArrowheads="1"/>
              </p:cNvSpPr>
              <p:nvPr/>
            </p:nvSpPr>
            <p:spPr bwMode="auto">
              <a:xfrm rot="-5400000">
                <a:off x="2900" y="3298"/>
                <a:ext cx="23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 dirty="0">
                    <a:latin typeface="Comic Sans MS" panose="030F0702030302020204" pitchFamily="66" charset="0"/>
                  </a:rPr>
                  <a:t>0,25</a:t>
                </a:r>
                <a:endParaRPr lang="fr-FR" sz="1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4" name="Rectangle 161"/>
              <p:cNvSpPr>
                <a:spLocks noChangeArrowheads="1"/>
              </p:cNvSpPr>
              <p:nvPr/>
            </p:nvSpPr>
            <p:spPr bwMode="auto">
              <a:xfrm rot="-5400000">
                <a:off x="3131" y="3266"/>
                <a:ext cx="169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0,5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5" name="Rectangle 162"/>
              <p:cNvSpPr>
                <a:spLocks noChangeArrowheads="1"/>
              </p:cNvSpPr>
              <p:nvPr/>
            </p:nvSpPr>
            <p:spPr bwMode="auto">
              <a:xfrm rot="-5400000">
                <a:off x="2293" y="3294"/>
                <a:ext cx="23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0,03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7" name="Rectangle 164"/>
              <p:cNvSpPr>
                <a:spLocks noChangeArrowheads="1"/>
              </p:cNvSpPr>
              <p:nvPr/>
            </p:nvSpPr>
            <p:spPr bwMode="auto">
              <a:xfrm rot="-5400000">
                <a:off x="1676" y="3332"/>
                <a:ext cx="30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0,004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" name="Rectangle 165"/>
              <p:cNvSpPr>
                <a:spLocks noChangeArrowheads="1"/>
              </p:cNvSpPr>
              <p:nvPr/>
            </p:nvSpPr>
            <p:spPr bwMode="auto">
              <a:xfrm rot="-5400000">
                <a:off x="1876" y="3328"/>
                <a:ext cx="30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sz="1400">
                    <a:latin typeface="Comic Sans MS" panose="030F0702030302020204" pitchFamily="66" charset="0"/>
                  </a:rPr>
                  <a:t>0,008</a:t>
                </a:r>
                <a:endParaRPr lang="fr-FR" sz="140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9" name="Rectangle 5"/>
          <p:cNvSpPr>
            <a:spLocks noChangeArrowheads="1"/>
          </p:cNvSpPr>
          <p:nvPr/>
        </p:nvSpPr>
        <p:spPr bwMode="auto">
          <a:xfrm rot="16200000">
            <a:off x="24413" y="3699769"/>
            <a:ext cx="2742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fr-FR" sz="2000" dirty="0" err="1" smtClean="0">
                <a:latin typeface="+mn-lt"/>
              </a:rPr>
              <a:t>Fréquence</a:t>
            </a:r>
            <a:r>
              <a:rPr lang="en-US" altLang="fr-FR" sz="2000" dirty="0" smtClean="0">
                <a:latin typeface="+mn-lt"/>
              </a:rPr>
              <a:t> des </a:t>
            </a:r>
            <a:r>
              <a:rPr lang="en-US" altLang="fr-FR" sz="2000" dirty="0" err="1" smtClean="0">
                <a:latin typeface="+mn-lt"/>
              </a:rPr>
              <a:t>souches</a:t>
            </a:r>
            <a:endParaRPr lang="en-US" altLang="fr-FR" sz="2000" dirty="0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51720" y="6381328"/>
            <a:ext cx="689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Concentrations critiques d’</a:t>
            </a:r>
            <a:r>
              <a:rPr lang="fr-FR" dirty="0" err="1" smtClean="0">
                <a:latin typeface="+mn-lt"/>
              </a:rPr>
              <a:t>imipénème</a:t>
            </a:r>
            <a:r>
              <a:rPr lang="fr-FR" dirty="0" smtClean="0">
                <a:latin typeface="+mn-lt"/>
              </a:rPr>
              <a:t> pour les entérobactéries</a:t>
            </a:r>
            <a:endParaRPr lang="fr-FR" dirty="0">
              <a:latin typeface="+mn-lt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816666"/>
      </p:ext>
    </p:extLst>
  </p:cSld>
  <p:clrMapOvr>
    <a:masterClrMapping/>
  </p:clrMapOvr>
  <p:transition advTm="9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2034" grpId="0" animBg="1"/>
      <p:bldP spid="172034" grpId="1" animBg="1"/>
      <p:bldP spid="172041" grpId="0" animBg="1"/>
      <p:bldP spid="172041" grpId="1" animBg="1"/>
      <p:bldP spid="1720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Distribution des CMI </a:t>
            </a:r>
            <a:r>
              <a:rPr lang="en-US" sz="3200" dirty="0" err="1"/>
              <a:t>dans</a:t>
            </a:r>
            <a:r>
              <a:rPr lang="en-US" sz="3200" dirty="0"/>
              <a:t> </a:t>
            </a:r>
            <a:r>
              <a:rPr lang="en-US" sz="3200" dirty="0" err="1"/>
              <a:t>une</a:t>
            </a:r>
            <a:r>
              <a:rPr lang="en-US" sz="3200" dirty="0"/>
              <a:t> population </a:t>
            </a:r>
            <a:r>
              <a:rPr lang="en-US" sz="3200" dirty="0" err="1"/>
              <a:t>bactérienne</a:t>
            </a:r>
            <a:endParaRPr lang="fr-FR" sz="3200" b="1" dirty="0" smtClean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2620" name="Espace réservé du contenu 8"/>
          <p:cNvSpPr>
            <a:spLocks noGrp="1"/>
          </p:cNvSpPr>
          <p:nvPr>
            <p:ph idx="1"/>
          </p:nvPr>
        </p:nvSpPr>
        <p:spPr>
          <a:xfrm>
            <a:off x="858416" y="2071389"/>
            <a:ext cx="742716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i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Pseudomonas </a:t>
            </a:r>
            <a:r>
              <a:rPr lang="fr-FR" sz="2000" i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aeruginosa</a:t>
            </a:r>
            <a:endParaRPr lang="fr-FR" sz="2000" i="1" dirty="0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FR" sz="2000" i="1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sz="2000" dirty="0" smtClean="0">
                <a:ea typeface="ＭＳ Ｐゴシック" panose="020B0600070205080204" pitchFamily="34" charset="-128"/>
              </a:rPr>
              <a:t>CMI imipenème: 0,1mg/l 	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sz="2000" dirty="0" smtClean="0">
                <a:ea typeface="ＭＳ Ｐゴシック" panose="020B0600070205080204" pitchFamily="34" charset="-128"/>
              </a:rPr>
              <a:t>CMI imipenème: 2 mg/l		</a:t>
            </a:r>
            <a:r>
              <a:rPr lang="fr-FR" sz="20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sz="2000" dirty="0" smtClean="0">
                <a:ea typeface="ＭＳ Ｐゴシック" panose="020B0600070205080204" pitchFamily="34" charset="-128"/>
              </a:rPr>
              <a:t>Seuil critique S/I= 4 mg/l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FR" sz="20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000" i="1" dirty="0" err="1" smtClean="0">
                <a:ea typeface="ＭＳ Ｐゴシック" panose="020B0600070205080204" pitchFamily="34" charset="-128"/>
              </a:rPr>
              <a:t>Enterobacter</a:t>
            </a:r>
            <a:r>
              <a:rPr lang="fr-FR" sz="2000" i="1" dirty="0" smtClean="0">
                <a:ea typeface="ＭＳ Ｐゴシック" panose="020B0600070205080204" pitchFamily="34" charset="-128"/>
              </a:rPr>
              <a:t> </a:t>
            </a:r>
            <a:r>
              <a:rPr lang="fr-FR" sz="2000" i="1" dirty="0" err="1" smtClean="0">
                <a:ea typeface="ＭＳ Ｐゴシック" panose="020B0600070205080204" pitchFamily="34" charset="-128"/>
              </a:rPr>
              <a:t>sp</a:t>
            </a:r>
            <a:endParaRPr lang="fr-FR" sz="2000" i="1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FR" sz="2000" i="1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sz="2000" dirty="0" smtClean="0">
                <a:ea typeface="ＭＳ Ｐゴシック" panose="020B0600070205080204" pitchFamily="34" charset="-128"/>
              </a:rPr>
              <a:t>CMI </a:t>
            </a:r>
            <a:r>
              <a:rPr lang="fr-FR" sz="2000" dirty="0" err="1" smtClean="0">
                <a:ea typeface="ＭＳ Ｐゴシック" panose="020B0600070205080204" pitchFamily="34" charset="-128"/>
              </a:rPr>
              <a:t>céfotaxime</a:t>
            </a:r>
            <a:r>
              <a:rPr lang="fr-FR" sz="2000" dirty="0" smtClean="0">
                <a:ea typeface="ＭＳ Ｐゴシック" panose="020B0600070205080204" pitchFamily="34" charset="-128"/>
              </a:rPr>
              <a:t>: 0,01mg/l	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sz="2000" dirty="0" smtClean="0">
                <a:ea typeface="ＭＳ Ｐゴシック" panose="020B0600070205080204" pitchFamily="34" charset="-128"/>
              </a:rPr>
              <a:t>CMI </a:t>
            </a:r>
            <a:r>
              <a:rPr lang="fr-FR" sz="2000" dirty="0" err="1" smtClean="0">
                <a:ea typeface="ＭＳ Ｐゴシック" panose="020B0600070205080204" pitchFamily="34" charset="-128"/>
              </a:rPr>
              <a:t>céfotaxime</a:t>
            </a:r>
            <a:r>
              <a:rPr lang="fr-FR" sz="2000" dirty="0" smtClean="0">
                <a:ea typeface="ＭＳ Ｐゴシック" panose="020B0600070205080204" pitchFamily="34" charset="-128"/>
              </a:rPr>
              <a:t>: 3 mg/L	</a:t>
            </a:r>
            <a:r>
              <a:rPr lang="fr-FR" sz="20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FR" sz="2000" dirty="0" smtClean="0">
                <a:ea typeface="ＭＳ Ｐゴシック" panose="020B0600070205080204" pitchFamily="34" charset="-128"/>
              </a:rPr>
              <a:t>Seuil critique S/I= 4 mg/l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12160" y="2636912"/>
            <a:ext cx="263323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+mn-lt"/>
              </a:rPr>
              <a:t>Mêmes doses d’antibiotiques</a:t>
            </a:r>
          </a:p>
          <a:p>
            <a:pPr algn="ctr"/>
            <a:r>
              <a:rPr lang="fr-FR" sz="2000" b="1" dirty="0">
                <a:latin typeface="+mn-lt"/>
              </a:rPr>
              <a:t>?</a:t>
            </a:r>
          </a:p>
        </p:txBody>
      </p:sp>
      <p:cxnSp>
        <p:nvCxnSpPr>
          <p:cNvPr id="5" name="Connecteur droit avec flèche 4"/>
          <p:cNvCxnSpPr>
            <a:stCxn id="3" idx="1"/>
          </p:cNvCxnSpPr>
          <p:nvPr/>
        </p:nvCxnSpPr>
        <p:spPr>
          <a:xfrm flipH="1" flipV="1">
            <a:off x="5004048" y="2924944"/>
            <a:ext cx="1008112" cy="21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>
            <a:stCxn id="3" idx="1"/>
          </p:cNvCxnSpPr>
          <p:nvPr/>
        </p:nvCxnSpPr>
        <p:spPr>
          <a:xfrm flipH="1">
            <a:off x="5004048" y="3144744"/>
            <a:ext cx="1008112" cy="14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12160" y="4645585"/>
            <a:ext cx="263323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+mn-lt"/>
              </a:rPr>
              <a:t>Mêmes doses d’antibiotiques</a:t>
            </a:r>
          </a:p>
          <a:p>
            <a:pPr algn="ctr"/>
            <a:r>
              <a:rPr lang="fr-FR" sz="2000" b="1" dirty="0">
                <a:latin typeface="+mn-lt"/>
              </a:rPr>
              <a:t>?</a:t>
            </a:r>
          </a:p>
        </p:txBody>
      </p:sp>
      <p:cxnSp>
        <p:nvCxnSpPr>
          <p:cNvPr id="13" name="Connecteur droit avec flèche 12"/>
          <p:cNvCxnSpPr>
            <a:stCxn id="12" idx="1"/>
          </p:cNvCxnSpPr>
          <p:nvPr/>
        </p:nvCxnSpPr>
        <p:spPr>
          <a:xfrm flipH="1" flipV="1">
            <a:off x="5004048" y="4933617"/>
            <a:ext cx="1008112" cy="21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2" idx="1"/>
          </p:cNvCxnSpPr>
          <p:nvPr/>
        </p:nvCxnSpPr>
        <p:spPr>
          <a:xfrm flipH="1">
            <a:off x="5004048" y="5153417"/>
            <a:ext cx="1008112" cy="14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7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7"/>
    </mc:Choice>
    <mc:Fallback>
      <p:transition spd="slow" advTm="31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98477"/>
              </p:ext>
            </p:extLst>
          </p:nvPr>
        </p:nvGraphicFramePr>
        <p:xfrm>
          <a:off x="395536" y="777240"/>
          <a:ext cx="8352928" cy="5669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2928"/>
              </a:tblGrid>
              <a:tr h="43141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Pour</a:t>
                      </a:r>
                      <a:r>
                        <a:rPr lang="fr-FR" sz="2400" baseline="0" dirty="0" smtClean="0"/>
                        <a:t> qui?</a:t>
                      </a:r>
                      <a:endParaRPr lang="fr-FR" sz="2400" dirty="0"/>
                    </a:p>
                  </a:txBody>
                  <a:tcPr/>
                </a:tc>
              </a:tr>
              <a:tr h="361680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L’optimisation</a:t>
                      </a:r>
                      <a:r>
                        <a:rPr lang="fr-FR" sz="2400" baseline="0" dirty="0" smtClean="0"/>
                        <a:t> de</a:t>
                      </a:r>
                      <a:r>
                        <a:rPr lang="fr-FR" sz="2400" dirty="0" smtClean="0"/>
                        <a:t> l’administration des antibiotiques est rendue nécessaire par: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2400" dirty="0" smtClean="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/>
                        <a:t>L’altération de la PK (augmentation du VD, augmentation de la clairance totale des AB, qui exposent à une baisse des concentrations plasmatiques)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endParaRPr lang="fr-FR" sz="2400" baseline="0" dirty="0" smtClean="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/>
                        <a:t>Des CMI élevées (ou germes à risque de…), y compris lorsque les bactéries sont S sur l’antibiogramme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endParaRPr lang="fr-FR" sz="2400" baseline="0" dirty="0" smtClean="0"/>
                    </a:p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fr-FR" sz="2400" baseline="0" dirty="0" smtClean="0">
                          <a:solidFill>
                            <a:srgbClr val="FF0000"/>
                          </a:solidFill>
                        </a:rPr>
                        <a:t>Limite des études PK PD</a:t>
                      </a:r>
                      <a:r>
                        <a:rPr lang="fr-FR" sz="2400" baseline="0" dirty="0" smtClean="0"/>
                        <a:t>: les modélisations utilisent les CMI critiques S/I, et non les CMI observées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1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8"/>
    </mc:Choice>
    <mc:Fallback>
      <p:transition spd="slow" advTm="6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ea typeface="ＭＳ Ｐゴシック" panose="020B0600070205080204" pitchFamily="34" charset="-128"/>
              </a:rPr>
              <a:t>Optimiser les prescriptions de </a:t>
            </a:r>
            <a:r>
              <a:rPr lang="fr-FR" dirty="0">
                <a:latin typeface="Symbol" pitchFamily="18" charset="2"/>
                <a:ea typeface="ＭＳ Ｐゴシック" panose="020B0600070205080204" pitchFamily="34" charset="-128"/>
              </a:rPr>
              <a:t>b</a:t>
            </a:r>
            <a:r>
              <a:rPr lang="fr-FR" dirty="0">
                <a:ea typeface="ＭＳ Ｐゴシック" panose="020B0600070205080204" pitchFamily="34" charset="-128"/>
              </a:rPr>
              <a:t> </a:t>
            </a:r>
            <a:r>
              <a:rPr lang="fr-FR" dirty="0" err="1" smtClean="0">
                <a:ea typeface="ＭＳ Ｐゴシック" panose="020B0600070205080204" pitchFamily="34" charset="-128"/>
              </a:rPr>
              <a:t>lactamines</a:t>
            </a:r>
            <a:endParaRPr lang="fr-FR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77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92"/>
    </mc:Choice>
    <mc:Fallback>
      <p:transition spd="slow" advTm="36292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4000" dirty="0" smtClean="0">
                <a:ea typeface="ＭＳ Ｐゴシック" pitchFamily="34" charset="-128"/>
              </a:rPr>
              <a:t>Comment augmenter le T&gt;CMI?</a:t>
            </a: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t="-39816" b="-39816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7348" name="Espace réservé du contenu 4"/>
          <p:cNvSpPr>
            <a:spLocks noGrp="1"/>
          </p:cNvSpPr>
          <p:nvPr>
            <p:ph sz="half" idx="2"/>
          </p:nvPr>
        </p:nvSpPr>
        <p:spPr>
          <a:xfrm>
            <a:off x="4648200" y="192722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smtClean="0">
                <a:ea typeface="ＭＳ Ｐゴシック" pitchFamily="34" charset="-128"/>
              </a:rPr>
              <a:t>Augmenter les doses unitaires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smtClean="0">
                <a:ea typeface="ＭＳ Ｐゴシック" pitchFamily="34" charset="-128"/>
              </a:rPr>
              <a:t>Utiliser une molécule à ½ vie longue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smtClean="0">
                <a:ea typeface="ＭＳ Ｐゴシック" pitchFamily="34" charset="-128"/>
              </a:rPr>
              <a:t>Raccourcir l’intervalle entre 2 doses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smtClean="0">
                <a:ea typeface="ＭＳ Ｐゴシック" pitchFamily="34" charset="-128"/>
              </a:rPr>
              <a:t>Allonger la durée de chaque perfusion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smtClean="0">
                <a:ea typeface="ＭＳ Ｐゴシック" pitchFamily="34" charset="-128"/>
              </a:rPr>
              <a:t>Perfuser en continue sur 24 h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0"/>
    </mc:Choice>
    <mc:Fallback>
      <p:transition spd="slow"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4000" dirty="0" smtClean="0">
                <a:ea typeface="ＭＳ Ｐゴシック" pitchFamily="34" charset="-128"/>
              </a:rPr>
              <a:t>Comment augmenter le T&gt;CMI?</a:t>
            </a: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t="-39816" b="-39816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7348" name="Espace réservé du contenu 4"/>
          <p:cNvSpPr>
            <a:spLocks noGrp="1"/>
          </p:cNvSpPr>
          <p:nvPr>
            <p:ph sz="half" idx="2"/>
          </p:nvPr>
        </p:nvSpPr>
        <p:spPr>
          <a:xfrm>
            <a:off x="4648200" y="192722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ea typeface="ＭＳ Ｐゴシック" pitchFamily="34" charset="-128"/>
              </a:rPr>
              <a:t>Augmenter les doses unitaires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Utiliser une molécule à ½ vie longue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Raccourcir l’intervalle entre 2 doses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Allonger la durée de chaque perfusion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Perfuser en continue sur 24 h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9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3"/>
    </mc:Choice>
    <mc:Fallback>
      <p:transition spd="slow" advTm="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smtClean="0">
                <a:ea typeface="ＭＳ Ｐゴシック" panose="020B0600070205080204" pitchFamily="34" charset="-128"/>
              </a:rPr>
              <a:t>Pharmacodynamie: modélisation méropénème</a:t>
            </a:r>
          </a:p>
        </p:txBody>
      </p:sp>
      <p:graphicFrame>
        <p:nvGraphicFramePr>
          <p:cNvPr id="31768" name="Group 24"/>
          <p:cNvGraphicFramePr>
            <a:graphicFrameLocks noGrp="1"/>
          </p:cNvGraphicFramePr>
          <p:nvPr>
            <p:ph idx="1"/>
          </p:nvPr>
        </p:nvGraphicFramePr>
        <p:xfrm>
          <a:off x="1447800" y="3505200"/>
          <a:ext cx="5943600" cy="2697164"/>
        </p:xfrm>
        <a:graphic>
          <a:graphicData uri="http://schemas.openxmlformats.org/drawingml/2006/table">
            <a:tbl>
              <a:tblPr/>
              <a:tblGrid>
                <a:gridCol w="2971800"/>
                <a:gridCol w="2971800"/>
              </a:tblGrid>
              <a:tr h="539750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% T&gt; CMI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38163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500 mg / 6h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41,91%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 g / 8h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45,77%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38163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 g / 6h 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61,02%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39750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 g / 8h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57,77%</a:t>
                      </a: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8438" name="Rectangle 2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Simulation Monte Carlo</a:t>
            </a:r>
          </a:p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5000 patients</a:t>
            </a:r>
          </a:p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CMI= 4 mg/l</a:t>
            </a:r>
          </a:p>
        </p:txBody>
      </p:sp>
      <p:sp>
        <p:nvSpPr>
          <p:cNvPr id="188439" name="Text Box 26"/>
          <p:cNvSpPr txBox="1">
            <a:spLocks noChangeArrowheads="1"/>
          </p:cNvSpPr>
          <p:nvPr/>
        </p:nvSpPr>
        <p:spPr bwMode="auto">
          <a:xfrm>
            <a:off x="2771800" y="6415088"/>
            <a:ext cx="591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 dirty="0" err="1">
                <a:latin typeface="Comic Sans MS" panose="030F0702030302020204" pitchFamily="66" charset="0"/>
              </a:rPr>
              <a:t>Kuti</a:t>
            </a:r>
            <a:r>
              <a:rPr lang="fr-FR" sz="1800" dirty="0">
                <a:latin typeface="Comic Sans MS" panose="030F0702030302020204" pitchFamily="66" charset="0"/>
              </a:rPr>
              <a:t> JL, et al, Am J </a:t>
            </a:r>
            <a:r>
              <a:rPr lang="fr-FR" sz="1800" dirty="0" err="1">
                <a:latin typeface="Comic Sans MS" panose="030F0702030302020204" pitchFamily="66" charset="0"/>
              </a:rPr>
              <a:t>Health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Syst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Pharm</a:t>
            </a:r>
            <a:r>
              <a:rPr lang="fr-FR" sz="1800" dirty="0">
                <a:latin typeface="Comic Sans MS" panose="030F0702030302020204" pitchFamily="66" charset="0"/>
              </a:rPr>
              <a:t>, 2003;60:565-568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616" y="4509120"/>
            <a:ext cx="655272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115616" y="5589240"/>
            <a:ext cx="655272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courbée vers la droite 2"/>
          <p:cNvSpPr/>
          <p:nvPr/>
        </p:nvSpPr>
        <p:spPr>
          <a:xfrm>
            <a:off x="323528" y="4797152"/>
            <a:ext cx="720080" cy="1368152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8"/>
    </mc:Choice>
    <mc:Fallback>
      <p:transition spd="slow" advTm="2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4000" dirty="0" smtClean="0">
                <a:ea typeface="ＭＳ Ｐゴシック" pitchFamily="34" charset="-128"/>
              </a:rPr>
              <a:t>Comment augmenter le T&gt;CMI?</a:t>
            </a: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t="-39816" b="-39816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7348" name="Espace réservé du contenu 4"/>
          <p:cNvSpPr>
            <a:spLocks noGrp="1"/>
          </p:cNvSpPr>
          <p:nvPr>
            <p:ph sz="half" idx="2"/>
          </p:nvPr>
        </p:nvSpPr>
        <p:spPr>
          <a:xfrm>
            <a:off x="4648200" y="192722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Augmenter les doses unitaires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ea typeface="ＭＳ Ｐゴシック" pitchFamily="34" charset="-128"/>
              </a:rPr>
              <a:t>Utiliser une molécule à ½ vie longue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Raccourcir l’intervalle entre 2 doses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Allonger la durée de chaque perfusion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Perfuser en continue sur 24 h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1"/>
    </mc:Choice>
    <mc:Fallback>
      <p:transition spd="slow" advTm="1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Molécules à ½ vie longue</a:t>
            </a:r>
          </a:p>
        </p:txBody>
      </p:sp>
      <p:graphicFrame>
        <p:nvGraphicFramePr>
          <p:cNvPr id="133249" name="Group 129"/>
          <p:cNvGraphicFramePr>
            <a:graphicFrameLocks noGrp="1"/>
          </p:cNvGraphicFramePr>
          <p:nvPr>
            <p:ph idx="1"/>
          </p:nvPr>
        </p:nvGraphicFramePr>
        <p:xfrm>
          <a:off x="457200" y="2587625"/>
          <a:ext cx="8229600" cy="3770313"/>
        </p:xfrm>
        <a:graphic>
          <a:graphicData uri="http://schemas.openxmlformats.org/drawingml/2006/table">
            <a:tbl>
              <a:tblPr/>
              <a:tblGrid>
                <a:gridCol w="3886200"/>
                <a:gridCol w="1371600"/>
                <a:gridCol w="1447800"/>
                <a:gridCol w="1524000"/>
              </a:tblGrid>
              <a:tr h="755650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Nombre d</a:t>
                      </a:r>
                      <a:r>
                        <a:rPr kumimoji="0" lang="ja-JP" alt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fr-FR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injection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5247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Ceftriaxone 1g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/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/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Ceftazidime 1g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74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Cefotaxime 1g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6393" name="Rectangle 3"/>
          <p:cNvSpPr>
            <a:spLocks noChangeArrowheads="1"/>
          </p:cNvSpPr>
          <p:nvPr/>
        </p:nvSpPr>
        <p:spPr bwMode="auto">
          <a:xfrm>
            <a:off x="428625" y="1833563"/>
            <a:ext cx="521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2800">
                <a:latin typeface="Comic Sans MS" panose="030F0702030302020204" pitchFamily="66" charset="0"/>
              </a:rPr>
              <a:t>T&gt;CMI pour CMI=1mg/l</a:t>
            </a:r>
          </a:p>
        </p:txBody>
      </p:sp>
      <p:sp>
        <p:nvSpPr>
          <p:cNvPr id="2" name="Ellipse 1"/>
          <p:cNvSpPr/>
          <p:nvPr/>
        </p:nvSpPr>
        <p:spPr>
          <a:xfrm>
            <a:off x="4499992" y="3861048"/>
            <a:ext cx="1080120" cy="7920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7380312" y="5517232"/>
            <a:ext cx="1080120" cy="7920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Arc plein 2"/>
          <p:cNvSpPr/>
          <p:nvPr/>
        </p:nvSpPr>
        <p:spPr>
          <a:xfrm rot="1600606">
            <a:off x="5129515" y="3934122"/>
            <a:ext cx="3274938" cy="1656184"/>
          </a:xfrm>
          <a:prstGeom prst="blockArc">
            <a:avLst>
              <a:gd name="adj1" fmla="val 11110380"/>
              <a:gd name="adj2" fmla="val 160723"/>
              <a:gd name="adj3" fmla="val 42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73"/>
    </mc:Choice>
    <mc:Fallback>
      <p:transition spd="slow" advTm="3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>
                <a:ea typeface="ＭＳ Ｐゴシック" pitchFamily="34" charset="-128"/>
              </a:rPr>
              <a:t>Un peu d’histoire…</a:t>
            </a:r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fr-FR" sz="2800" dirty="0" smtClean="0">
                <a:ea typeface="ＭＳ Ｐゴシック" pitchFamily="34" charset="-128"/>
              </a:rPr>
              <a:t>“THERE is a considerable body of experimental evidence that the therapeutic action of </a:t>
            </a:r>
            <a:r>
              <a:rPr lang="en-US" altLang="fr-FR" sz="2800" dirty="0" smtClean="0">
                <a:solidFill>
                  <a:srgbClr val="FF0000"/>
                </a:solidFill>
                <a:ea typeface="ＭＳ Ｐゴシック" pitchFamily="34" charset="-128"/>
              </a:rPr>
              <a:t>penicillin</a:t>
            </a:r>
            <a:r>
              <a:rPr lang="en-US" altLang="fr-FR" sz="2800" dirty="0" smtClean="0">
                <a:ea typeface="ＭＳ Ｐゴシック" pitchFamily="34" charset="-128"/>
              </a:rPr>
              <a:t> rests in large part on its direct bactericidal action, and that the factor that primarily determines its therapeutic efficacy is </a:t>
            </a:r>
            <a:r>
              <a:rPr lang="en-US" altLang="fr-FR" sz="2800" b="1" dirty="0" smtClean="0">
                <a:solidFill>
                  <a:srgbClr val="FF0000"/>
                </a:solidFill>
                <a:ea typeface="ＭＳ Ｐゴシック" pitchFamily="34" charset="-128"/>
              </a:rPr>
              <a:t>the total time for which the drug remains at effective levels at the focus of infection</a:t>
            </a:r>
            <a:r>
              <a:rPr lang="en-US" altLang="fr-FR" sz="2800" dirty="0" smtClean="0">
                <a:ea typeface="ＭＳ Ｐゴシック" pitchFamily="34" charset="-128"/>
              </a:rPr>
              <a:t>.”</a:t>
            </a:r>
          </a:p>
          <a:p>
            <a:pPr marL="0" indent="0" algn="r">
              <a:buFont typeface="Arial" pitchFamily="34" charset="0"/>
              <a:buNone/>
            </a:pPr>
            <a:endParaRPr lang="en-US" altLang="fr-FR" sz="1800" dirty="0" smtClean="0">
              <a:ea typeface="ＭＳ Ｐゴシック" pitchFamily="34" charset="-128"/>
            </a:endParaRPr>
          </a:p>
          <a:p>
            <a:pPr marL="0" indent="0" algn="r">
              <a:buFont typeface="Arial" pitchFamily="34" charset="0"/>
              <a:buNone/>
            </a:pPr>
            <a:endParaRPr lang="en-US" altLang="fr-FR" sz="1800" dirty="0" smtClean="0">
              <a:ea typeface="ＭＳ Ｐゴシック" pitchFamily="34" charset="-128"/>
            </a:endParaRPr>
          </a:p>
          <a:p>
            <a:pPr marL="0" indent="0" algn="r">
              <a:buFont typeface="Arial" pitchFamily="34" charset="0"/>
              <a:buNone/>
            </a:pPr>
            <a:endParaRPr lang="en-US" altLang="fr-FR" sz="1800" dirty="0" smtClean="0">
              <a:ea typeface="ＭＳ Ｐゴシック" pitchFamily="34" charset="-128"/>
            </a:endParaRPr>
          </a:p>
          <a:p>
            <a:pPr marL="0" indent="0" algn="r">
              <a:buFont typeface="Arial" pitchFamily="34" charset="0"/>
              <a:buNone/>
            </a:pPr>
            <a:endParaRPr lang="en-US" altLang="fr-FR" sz="1800" dirty="0" smtClean="0">
              <a:ea typeface="ＭＳ Ｐゴシック" pitchFamily="34" charset="-128"/>
            </a:endParaRPr>
          </a:p>
          <a:p>
            <a:pPr marL="0" indent="0" algn="r">
              <a:buFont typeface="Arial" pitchFamily="34" charset="0"/>
              <a:buNone/>
            </a:pPr>
            <a:endParaRPr lang="en-US" altLang="fr-FR" sz="1800" dirty="0">
              <a:ea typeface="ＭＳ Ｐゴシック" pitchFamily="34" charset="-128"/>
            </a:endParaRPr>
          </a:p>
          <a:p>
            <a:pPr marL="0" indent="0" algn="r">
              <a:buFont typeface="Arial" pitchFamily="34" charset="0"/>
              <a:buNone/>
            </a:pPr>
            <a:r>
              <a:rPr lang="en-US" altLang="fr-FR" sz="1800" dirty="0" smtClean="0">
                <a:ea typeface="ＭＳ Ｐゴシック" pitchFamily="34" charset="-128"/>
              </a:rPr>
              <a:t>Eagle et al., </a:t>
            </a:r>
            <a:r>
              <a:rPr lang="fr-FR" altLang="fr-FR" sz="1800" dirty="0" smtClean="0">
                <a:ea typeface="ＭＳ Ｐゴシック" pitchFamily="34" charset="-128"/>
              </a:rPr>
              <a:t>N </a:t>
            </a:r>
            <a:r>
              <a:rPr lang="fr-FR" altLang="fr-FR" sz="1800" dirty="0" err="1" smtClean="0">
                <a:ea typeface="ＭＳ Ｐゴシック" pitchFamily="34" charset="-128"/>
              </a:rPr>
              <a:t>Engl</a:t>
            </a:r>
            <a:r>
              <a:rPr lang="fr-FR" altLang="fr-FR" sz="1800" dirty="0" smtClean="0">
                <a:ea typeface="ＭＳ Ｐゴシック" pitchFamily="34" charset="-128"/>
              </a:rPr>
              <a:t> J Med </a:t>
            </a:r>
            <a:r>
              <a:rPr lang="fr-FR" altLang="fr-FR" sz="1800" b="1" dirty="0" smtClean="0">
                <a:solidFill>
                  <a:srgbClr val="FF0000"/>
                </a:solidFill>
                <a:ea typeface="ＭＳ Ｐゴシック" pitchFamily="34" charset="-128"/>
              </a:rPr>
              <a:t>1953</a:t>
            </a:r>
            <a:r>
              <a:rPr lang="fr-FR" altLang="fr-FR" sz="1800" dirty="0" smtClean="0">
                <a:ea typeface="ＭＳ Ｐゴシック" pitchFamily="34" charset="-128"/>
              </a:rPr>
              <a:t>; 248:481-488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44"/>
    </mc:Choice>
    <mc:Fallback>
      <p:transition spd="slow" advTm="2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4000" dirty="0" smtClean="0">
                <a:ea typeface="ＭＳ Ｐゴシック" pitchFamily="34" charset="-128"/>
              </a:rPr>
              <a:t>Comment augmenter le T&gt;CMI?</a:t>
            </a: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t="-39816" b="-39816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7348" name="Espace réservé du contenu 4"/>
          <p:cNvSpPr>
            <a:spLocks noGrp="1"/>
          </p:cNvSpPr>
          <p:nvPr>
            <p:ph sz="half" idx="2"/>
          </p:nvPr>
        </p:nvSpPr>
        <p:spPr>
          <a:xfrm>
            <a:off x="4648200" y="192722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Augmenter les doses unitaires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Utiliser une molécule à ½ vie longue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ea typeface="ＭＳ Ｐゴシック" pitchFamily="34" charset="-128"/>
              </a:rPr>
              <a:t>Raccourcir l’intervalle entre 2 doses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Allonger la durée de chaque perfusion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Perfuser en continue sur 24 h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0"/>
    </mc:Choice>
    <mc:Fallback>
      <p:transition spd="slow" advTm="1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4000" dirty="0" smtClean="0">
                <a:ea typeface="ＭＳ Ｐゴシック" pitchFamily="34" charset="-128"/>
              </a:rPr>
              <a:t>Comment augmenter le T&gt;CMI?</a:t>
            </a: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t="-39816" b="-39816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7348" name="Espace réservé du contenu 4"/>
          <p:cNvSpPr>
            <a:spLocks noGrp="1"/>
          </p:cNvSpPr>
          <p:nvPr>
            <p:ph sz="half" idx="2"/>
          </p:nvPr>
        </p:nvSpPr>
        <p:spPr>
          <a:xfrm>
            <a:off x="4648200" y="192722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Augmenter les doses unitaires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Utiliser une molécule à ½ vie longue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Raccourcir l’intervalle entre 2 doses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ea typeface="ＭＳ Ｐゴシック" pitchFamily="34" charset="-128"/>
              </a:rPr>
              <a:t>Allonger la durée de chaque perfusion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Perfuser en continue sur 24 h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7"/>
    </mc:Choice>
    <mc:Fallback>
      <p:transition spd="slow" advTm="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4000" dirty="0" smtClean="0">
                <a:ea typeface="ＭＳ Ｐゴシック" panose="020B0600070205080204" pitchFamily="34" charset="-128"/>
              </a:rPr>
              <a:t>Perfusion prolongée</a:t>
            </a:r>
          </a:p>
        </p:txBody>
      </p:sp>
      <p:pic>
        <p:nvPicPr>
          <p:cNvPr id="1925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650" y="1600200"/>
            <a:ext cx="6870700" cy="4525963"/>
          </a:xfrm>
        </p:spPr>
      </p:pic>
      <p:sp>
        <p:nvSpPr>
          <p:cNvPr id="192515" name="Text Box 26"/>
          <p:cNvSpPr txBox="1">
            <a:spLocks noChangeArrowheads="1"/>
          </p:cNvSpPr>
          <p:nvPr/>
        </p:nvSpPr>
        <p:spPr bwMode="auto">
          <a:xfrm>
            <a:off x="2901950" y="6415088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 dirty="0" err="1">
                <a:latin typeface="Comic Sans MS" panose="030F0702030302020204" pitchFamily="66" charset="0"/>
              </a:rPr>
              <a:t>Dandekar</a:t>
            </a:r>
            <a:r>
              <a:rPr lang="fr-FR" sz="1800" dirty="0">
                <a:latin typeface="Comic Sans MS" panose="030F0702030302020204" pitchFamily="66" charset="0"/>
              </a:rPr>
              <a:t>, PK, et al, </a:t>
            </a:r>
            <a:r>
              <a:rPr lang="fr-FR" sz="1800" dirty="0" err="1">
                <a:latin typeface="Comic Sans MS" panose="030F0702030302020204" pitchFamily="66" charset="0"/>
              </a:rPr>
              <a:t>Pharmacotherapy</a:t>
            </a:r>
            <a:r>
              <a:rPr lang="fr-FR" sz="1800" dirty="0">
                <a:latin typeface="Comic Sans MS" panose="030F0702030302020204" pitchFamily="66" charset="0"/>
              </a:rPr>
              <a:t>, 2003;23:988-991</a:t>
            </a:r>
          </a:p>
        </p:txBody>
      </p:sp>
      <p:sp>
        <p:nvSpPr>
          <p:cNvPr id="192516" name="ZoneTexte 5"/>
          <p:cNvSpPr txBox="1">
            <a:spLocks noChangeArrowheads="1"/>
          </p:cNvSpPr>
          <p:nvPr/>
        </p:nvSpPr>
        <p:spPr bwMode="auto">
          <a:xfrm>
            <a:off x="1704975" y="1676400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6 adultes sains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4"/>
    </mc:Choice>
    <mc:Fallback>
      <p:transition spd="slow" advTm="2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 smtClean="0">
                <a:ea typeface="ＭＳ Ｐゴシック" panose="020B0600070205080204" pitchFamily="34" charset="-128"/>
              </a:rPr>
              <a:t>Perfusion prolongée, modélisation (</a:t>
            </a:r>
            <a:r>
              <a:rPr lang="fr-FR" sz="3600" b="1" dirty="0" err="1" smtClean="0">
                <a:ea typeface="ＭＳ Ｐゴシック" panose="020B0600070205080204" pitchFamily="34" charset="-128"/>
              </a:rPr>
              <a:t>méropénème</a:t>
            </a:r>
            <a:r>
              <a:rPr lang="fr-FR" sz="3600" b="1" dirty="0" smtClean="0">
                <a:ea typeface="ＭＳ Ｐゴシック" panose="020B0600070205080204" pitchFamily="34" charset="-128"/>
              </a:rPr>
              <a:t>)</a:t>
            </a:r>
          </a:p>
        </p:txBody>
      </p:sp>
      <p:graphicFrame>
        <p:nvGraphicFramePr>
          <p:cNvPr id="22577" name="Group 4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244231"/>
              </p:ext>
            </p:extLst>
          </p:nvPr>
        </p:nvGraphicFramePr>
        <p:xfrm>
          <a:off x="762000" y="2000266"/>
          <a:ext cx="7620000" cy="40719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Probabilité (%) d’atteindre la cible PK-PD (T&gt;CMI* ≥40%)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Durée de perfusion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 mg/8h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 mg</a:t>
                      </a:r>
                      <a:b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/8h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2000 mg</a:t>
                      </a:r>
                      <a:b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/8h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0,5 h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72,5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82,5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89,4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 h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76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85,1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91,2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 h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82,6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89,1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94,4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 h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87,9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93,4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96,7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5127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*: CMI pour </a:t>
                      </a:r>
                      <a:r>
                        <a:rPr kumimoji="0" lang="fr-F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P. </a:t>
                      </a:r>
                      <a:r>
                        <a:rPr kumimoji="0" lang="fr-FR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aeruginosa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de 0,25 à 64 mg/l</a:t>
                      </a:r>
                    </a:p>
                  </a:txBody>
                  <a:tcPr horzOverflow="overflow"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94563" name="Text Box 98"/>
          <p:cNvSpPr txBox="1">
            <a:spLocks noChangeArrowheads="1"/>
          </p:cNvSpPr>
          <p:nvPr/>
        </p:nvSpPr>
        <p:spPr bwMode="auto">
          <a:xfrm>
            <a:off x="2782888" y="6365875"/>
            <a:ext cx="5675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600">
                <a:latin typeface="Comic Sans MS" panose="030F0702030302020204" pitchFamily="66" charset="0"/>
              </a:rPr>
              <a:t>Drusano GL </a:t>
            </a:r>
            <a:r>
              <a:rPr lang="fr-FR" sz="1600" i="1">
                <a:latin typeface="Comic Sans MS" panose="030F0702030302020204" pitchFamily="66" charset="0"/>
              </a:rPr>
              <a:t>et al</a:t>
            </a:r>
            <a:r>
              <a:rPr lang="fr-FR" sz="1600">
                <a:latin typeface="Comic Sans MS" panose="030F0702030302020204" pitchFamily="66" charset="0"/>
              </a:rPr>
              <a:t>., Clin Infect Dis</a:t>
            </a:r>
            <a:r>
              <a:rPr lang="en-US" sz="1600">
                <a:latin typeface="Comic Sans MS" panose="030F0702030302020204" pitchFamily="66" charset="0"/>
              </a:rPr>
              <a:t>. 2003;36(suppl 1):S42-S50</a:t>
            </a:r>
            <a:endParaRPr lang="fr-FR" sz="1600">
              <a:latin typeface="Comic Sans MS" panose="030F0702030302020204" pitchFamily="66" charset="0"/>
            </a:endParaRPr>
          </a:p>
        </p:txBody>
      </p:sp>
      <p:sp>
        <p:nvSpPr>
          <p:cNvPr id="2" name="Flèche vers le bas 1"/>
          <p:cNvSpPr/>
          <p:nvPr/>
        </p:nvSpPr>
        <p:spPr>
          <a:xfrm>
            <a:off x="251520" y="3501008"/>
            <a:ext cx="288032" cy="2016224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>
            <a:off x="4211960" y="3501008"/>
            <a:ext cx="288032" cy="2016224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2627784" y="2780928"/>
            <a:ext cx="2016224" cy="648072"/>
          </a:xfrm>
          <a:prstGeom prst="round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75"/>
    </mc:Choice>
    <mc:Fallback>
      <p:transition spd="slow" advTm="4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Pharmacodynamie: étude clinique</a:t>
            </a:r>
          </a:p>
        </p:txBody>
      </p:sp>
      <p:sp>
        <p:nvSpPr>
          <p:cNvPr id="39939" name="Espace réservé du contenu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842992" cy="4525963"/>
          </a:xfrm>
        </p:spPr>
        <p:txBody>
          <a:bodyPr/>
          <a:lstStyle/>
          <a:p>
            <a:r>
              <a:rPr lang="fr-FR" dirty="0" smtClean="0"/>
              <a:t>Etude PK/PD</a:t>
            </a:r>
          </a:p>
          <a:p>
            <a:r>
              <a:rPr lang="fr-FR" dirty="0" smtClean="0"/>
              <a:t>9 patients atteints de PAVM traités par </a:t>
            </a:r>
            <a:r>
              <a:rPr lang="fr-FR" dirty="0" err="1" smtClean="0"/>
              <a:t>méropénème</a:t>
            </a:r>
            <a:endParaRPr lang="fr-FR" dirty="0" smtClean="0"/>
          </a:p>
        </p:txBody>
      </p:sp>
      <p:graphicFrame>
        <p:nvGraphicFramePr>
          <p:cNvPr id="7" name="Espace réservé du contenu 3"/>
          <p:cNvGraphicFramePr>
            <a:graphicFrameLocks noGrp="1"/>
          </p:cNvGraphicFramePr>
          <p:nvPr>
            <p:ph sz="half" idx="2"/>
          </p:nvPr>
        </p:nvGraphicFramePr>
        <p:xfrm>
          <a:off x="457200" y="34290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%Temps &gt;CMI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CMI=8 mg/l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CMI=4 mg/l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CMI=1mg/l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2000 mg sur 3 h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72,9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85,6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98,6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1000 mg sur 3h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58,1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72,7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93,6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1000 mg sur 30’</a:t>
                      </a:r>
                      <a:endParaRPr lang="fr-FR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45,9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74,7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9970" name="Text Box 26"/>
          <p:cNvSpPr txBox="1">
            <a:spLocks noChangeArrowheads="1"/>
          </p:cNvSpPr>
          <p:nvPr/>
        </p:nvSpPr>
        <p:spPr bwMode="auto">
          <a:xfrm>
            <a:off x="1081948" y="6474822"/>
            <a:ext cx="8026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err="1">
                <a:latin typeface="+mn-lt"/>
              </a:rPr>
              <a:t>Jaruratanasirikul</a:t>
            </a:r>
            <a:r>
              <a:rPr lang="fr-FR" sz="1600" dirty="0">
                <a:latin typeface="+mn-lt"/>
              </a:rPr>
              <a:t> S, et al, </a:t>
            </a:r>
            <a:r>
              <a:rPr lang="fr-FR" sz="1600" dirty="0" err="1">
                <a:latin typeface="+mn-lt"/>
              </a:rPr>
              <a:t>Antimicrob</a:t>
            </a:r>
            <a:r>
              <a:rPr lang="fr-FR" sz="1600" dirty="0">
                <a:latin typeface="+mn-lt"/>
              </a:rPr>
              <a:t> Agents </a:t>
            </a:r>
            <a:r>
              <a:rPr lang="fr-FR" sz="1600" dirty="0" err="1">
                <a:latin typeface="+mn-lt"/>
              </a:rPr>
              <a:t>Chemother</a:t>
            </a:r>
            <a:r>
              <a:rPr lang="fr-FR" sz="1600" dirty="0">
                <a:latin typeface="+mn-lt"/>
              </a:rPr>
              <a:t>. 2005 Apr;49(4):1337-9.</a:t>
            </a:r>
          </a:p>
        </p:txBody>
      </p:sp>
    </p:spTree>
    <p:extLst>
      <p:ext uri="{BB962C8B-B14F-4D97-AF65-F5344CB8AC3E}">
        <p14:creationId xmlns:p14="http://schemas.microsoft.com/office/powerpoint/2010/main" val="364878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fr-FR" sz="3600" b="1" dirty="0" smtClean="0">
                <a:ea typeface="ＭＳ Ｐゴシック" panose="020B0600070205080204" pitchFamily="34" charset="-128"/>
              </a:rPr>
              <a:t>Perfusion prolongée, modélisation (</a:t>
            </a:r>
            <a:r>
              <a:rPr lang="fr-FR" sz="3600" b="1" dirty="0" err="1" smtClean="0">
                <a:ea typeface="ＭＳ Ｐゴシック" panose="020B0600070205080204" pitchFamily="34" charset="-128"/>
              </a:rPr>
              <a:t>méropénème</a:t>
            </a:r>
            <a:r>
              <a:rPr lang="fr-FR" sz="3600" b="1" dirty="0" smtClean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94563" name="Text Box 98"/>
          <p:cNvSpPr txBox="1">
            <a:spLocks noChangeArrowheads="1"/>
          </p:cNvSpPr>
          <p:nvPr/>
        </p:nvSpPr>
        <p:spPr bwMode="auto">
          <a:xfrm>
            <a:off x="2782888" y="6365875"/>
            <a:ext cx="6311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 dirty="0" err="1" smtClean="0">
                <a:latin typeface="Comic Sans MS" panose="030F0702030302020204" pitchFamily="66" charset="0"/>
              </a:rPr>
              <a:t>Langan</a:t>
            </a:r>
            <a:r>
              <a:rPr lang="fr-FR" sz="1800" dirty="0" smtClean="0">
                <a:latin typeface="Comic Sans MS" panose="030F0702030302020204" pitchFamily="66" charset="0"/>
              </a:rPr>
              <a:t> KM </a:t>
            </a:r>
            <a:r>
              <a:rPr lang="fr-FR" sz="1800" i="1" dirty="0" smtClean="0">
                <a:latin typeface="Comic Sans MS" panose="030F0702030302020204" pitchFamily="66" charset="0"/>
              </a:rPr>
              <a:t>et </a:t>
            </a:r>
            <a:r>
              <a:rPr lang="fr-FR" sz="1800" i="1" dirty="0">
                <a:latin typeface="Comic Sans MS" panose="030F0702030302020204" pitchFamily="66" charset="0"/>
              </a:rPr>
              <a:t>al</a:t>
            </a:r>
            <a:r>
              <a:rPr lang="fr-FR" sz="1800" dirty="0">
                <a:latin typeface="Comic Sans MS" panose="030F0702030302020204" pitchFamily="66" charset="0"/>
              </a:rPr>
              <a:t>., </a:t>
            </a:r>
            <a:r>
              <a:rPr lang="en-US" sz="1800" dirty="0" err="1">
                <a:latin typeface="Comic Sans MS" panose="030F0702030302020204" pitchFamily="66" charset="0"/>
              </a:rPr>
              <a:t>Crit</a:t>
            </a:r>
            <a:r>
              <a:rPr lang="en-US" sz="1800" dirty="0">
                <a:latin typeface="Comic Sans MS" panose="030F0702030302020204" pitchFamily="66" charset="0"/>
              </a:rPr>
              <a:t> Care </a:t>
            </a:r>
            <a:r>
              <a:rPr lang="en-US" sz="1800" dirty="0" err="1">
                <a:latin typeface="Comic Sans MS" panose="030F0702030302020204" pitchFamily="66" charset="0"/>
              </a:rPr>
              <a:t>Resusc</a:t>
            </a:r>
            <a:r>
              <a:rPr lang="en-US" sz="1800" dirty="0">
                <a:latin typeface="Comic Sans MS" panose="030F0702030302020204" pitchFamily="66" charset="0"/>
              </a:rPr>
              <a:t>. 2014 Sep;16(3):190-6</a:t>
            </a:r>
            <a:endParaRPr lang="fr-FR" sz="1800" dirty="0">
              <a:latin typeface="Comic Sans MS" panose="030F0702030302020204" pitchFamily="66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Étude pilote randomisée en cross-over</a:t>
            </a:r>
          </a:p>
          <a:p>
            <a:r>
              <a:rPr lang="fr-FR" dirty="0" smtClean="0"/>
              <a:t>10 patients </a:t>
            </a:r>
          </a:p>
          <a:p>
            <a:endParaRPr lang="fr-FR" dirty="0"/>
          </a:p>
          <a:p>
            <a:pPr>
              <a:buFont typeface="Wingdings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500mg perfusés sur 3 heures/ 8h</a:t>
            </a:r>
          </a:p>
          <a:p>
            <a:pPr marL="1828800" lvl="4" indent="0">
              <a:buNone/>
            </a:pPr>
            <a:r>
              <a:rPr lang="fr-FR" sz="3200" dirty="0" smtClean="0">
                <a:sym typeface="Wingdings" panose="05000000000000000000" pitchFamily="2" charset="2"/>
              </a:rPr>
              <a:t>		=</a:t>
            </a:r>
          </a:p>
          <a:p>
            <a:pPr marL="1828800" lvl="4" indent="0">
              <a:buNone/>
            </a:pPr>
            <a:r>
              <a:rPr lang="fr-FR" sz="3200" dirty="0" smtClean="0">
                <a:sym typeface="Wingdings" panose="05000000000000000000" pitchFamily="2" charset="2"/>
              </a:rPr>
              <a:t>1g perfusés sur 30’/ 8h</a:t>
            </a:r>
          </a:p>
          <a:p>
            <a:pPr marL="1828800" lvl="4" indent="0">
              <a:buNone/>
            </a:pPr>
            <a:endParaRPr lang="fr-FR" sz="3200" dirty="0" smtClean="0">
              <a:sym typeface="Wingdings" panose="05000000000000000000" pitchFamily="2" charset="2"/>
            </a:endParaRPr>
          </a:p>
          <a:p>
            <a:pPr marL="114300" indent="0">
              <a:buNone/>
            </a:pPr>
            <a:r>
              <a:rPr lang="fr-FR" sz="2800" dirty="0" smtClean="0">
                <a:sym typeface="Wingdings" panose="05000000000000000000" pitchFamily="2" charset="2"/>
              </a:rPr>
              <a:t>(identiques pour atteindre les cibles de T&gt;CMI)</a:t>
            </a:r>
            <a:endParaRPr lang="fr-FR" sz="2800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4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45"/>
    </mc:Choice>
    <mc:Fallback>
      <p:transition spd="slow" advTm="3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6525"/>
            <a:ext cx="60753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3"/>
          <p:cNvSpPr>
            <a:spLocks noChangeArrowheads="1"/>
          </p:cNvSpPr>
          <p:nvPr/>
        </p:nvSpPr>
        <p:spPr bwMode="auto">
          <a:xfrm>
            <a:off x="6029325" y="1263650"/>
            <a:ext cx="2900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400">
                <a:latin typeface="Univers-CondensedBold" charset="0"/>
              </a:rPr>
              <a:t>Clin Infect Dis 2007; 44(3):357</a:t>
            </a:r>
            <a:r>
              <a:rPr lang="fr-FR" sz="1400">
                <a:latin typeface="Comic Sans MS" panose="030F0702030302020204" pitchFamily="66" charset="0"/>
              </a:rPr>
              <a:t>–</a:t>
            </a:r>
            <a:r>
              <a:rPr lang="fr-FR" sz="1400">
                <a:latin typeface="Univers-CondensedBold" charset="0"/>
              </a:rPr>
              <a:t>63</a:t>
            </a:r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19288"/>
            <a:ext cx="6665913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5"/>
          <p:cNvSpPr txBox="1">
            <a:spLocks noChangeArrowheads="1"/>
          </p:cNvSpPr>
          <p:nvPr/>
        </p:nvSpPr>
        <p:spPr bwMode="auto">
          <a:xfrm>
            <a:off x="1279525" y="26416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*</a:t>
            </a:r>
          </a:p>
        </p:txBody>
      </p:sp>
      <p:sp>
        <p:nvSpPr>
          <p:cNvPr id="196613" name="Text Box 6"/>
          <p:cNvSpPr txBox="1">
            <a:spLocks noChangeArrowheads="1"/>
          </p:cNvSpPr>
          <p:nvPr/>
        </p:nvSpPr>
        <p:spPr bwMode="auto">
          <a:xfrm>
            <a:off x="1143000" y="6049963"/>
            <a:ext cx="7572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400">
                <a:latin typeface="Comic Sans MS" panose="030F0702030302020204" pitchFamily="66" charset="0"/>
              </a:rPr>
              <a:t>(*) probability of achieving concentration in excess of the MIC for 50% of the dosing interval</a:t>
            </a:r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5157788" y="2528888"/>
            <a:ext cx="1428750" cy="2971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Zone cible</a:t>
            </a:r>
          </a:p>
        </p:txBody>
      </p:sp>
      <p:sp>
        <p:nvSpPr>
          <p:cNvPr id="196615" name="Line 8"/>
          <p:cNvSpPr>
            <a:spLocks noChangeShapeType="1"/>
          </p:cNvSpPr>
          <p:nvPr/>
        </p:nvSpPr>
        <p:spPr bwMode="auto">
          <a:xfrm>
            <a:off x="500063" y="1620838"/>
            <a:ext cx="8382000" cy="0"/>
          </a:xfrm>
          <a:prstGeom prst="line">
            <a:avLst/>
          </a:prstGeom>
          <a:noFill/>
          <a:ln w="1143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26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61"/>
    </mc:Choice>
    <mc:Fallback>
      <p:transition spd="slow" advTm="6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2695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re 1"/>
          <p:cNvSpPr>
            <a:spLocks noGrp="1"/>
          </p:cNvSpPr>
          <p:nvPr>
            <p:ph type="title" idx="4294967295"/>
          </p:nvPr>
        </p:nvSpPr>
        <p:spPr>
          <a:xfrm>
            <a:off x="285750" y="285750"/>
            <a:ext cx="8501063" cy="1714500"/>
          </a:xfrm>
        </p:spPr>
        <p:txBody>
          <a:bodyPr/>
          <a:lstStyle/>
          <a:p>
            <a:pPr eaLnBrk="1" hangingPunct="1"/>
            <a:r>
              <a:rPr lang="fr-FR" sz="3200" dirty="0" err="1" smtClean="0">
                <a:ea typeface="ＭＳ Ｐゴシック" panose="020B0600070205080204" pitchFamily="34" charset="-128"/>
              </a:rPr>
              <a:t>Pipéracilline-Tazobactam</a:t>
            </a:r>
            <a:r>
              <a:rPr lang="fr-FR" sz="3200" dirty="0" smtClean="0">
                <a:ea typeface="ＭＳ Ｐゴシック" panose="020B0600070205080204" pitchFamily="34" charset="-128"/>
              </a:rPr>
              <a:t> </a:t>
            </a:r>
            <a:br>
              <a:rPr lang="fr-FR" sz="3200" dirty="0" smtClean="0">
                <a:ea typeface="ＭＳ Ｐゴシック" panose="020B0600070205080204" pitchFamily="34" charset="-128"/>
              </a:rPr>
            </a:br>
            <a:r>
              <a:rPr lang="fr-FR" sz="3200" dirty="0" smtClean="0">
                <a:ea typeface="ＭＳ Ｐゴシック" panose="020B0600070205080204" pitchFamily="34" charset="-128"/>
              </a:rPr>
              <a:t>en perfusion prolongée dans les infections à </a:t>
            </a:r>
            <a:r>
              <a:rPr lang="fr-FR" sz="3200" i="1" dirty="0" smtClean="0">
                <a:ea typeface="ＭＳ Ｐゴシック" panose="020B0600070205080204" pitchFamily="34" charset="-128"/>
              </a:rPr>
              <a:t>P</a:t>
            </a:r>
            <a:r>
              <a:rPr lang="fr-FR" sz="3200" dirty="0" smtClean="0">
                <a:ea typeface="ＭＳ Ｐゴシック" panose="020B0600070205080204" pitchFamily="34" charset="-128"/>
              </a:rPr>
              <a:t>. </a:t>
            </a:r>
            <a:r>
              <a:rPr lang="fr-FR" sz="3200" i="1" dirty="0" err="1" smtClean="0">
                <a:ea typeface="ＭＳ Ｐゴシック" panose="020B0600070205080204" pitchFamily="34" charset="-128"/>
              </a:rPr>
              <a:t>aeruginosa</a:t>
            </a:r>
            <a:endParaRPr lang="fr-FR" sz="3200" i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198658" name="ZoneTexte 3"/>
          <p:cNvSpPr txBox="1">
            <a:spLocks noChangeArrowheads="1"/>
          </p:cNvSpPr>
          <p:nvPr/>
        </p:nvSpPr>
        <p:spPr bwMode="auto">
          <a:xfrm>
            <a:off x="357188" y="2343150"/>
            <a:ext cx="8429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2000">
                <a:latin typeface="Comic Sans MS" panose="030F0702030302020204" pitchFamily="66" charset="0"/>
              </a:rPr>
              <a:t>Monocentrique, rétrospective</a:t>
            </a:r>
          </a:p>
          <a:p>
            <a:pPr eaLnBrk="1" hangingPunct="1"/>
            <a:r>
              <a:rPr lang="fr-FR" sz="2000">
                <a:latin typeface="Comic Sans MS" panose="030F0702030302020204" pitchFamily="66" charset="0"/>
              </a:rPr>
              <a:t>92 pts perfusion intermittente 3.3 g sur 30</a:t>
            </a:r>
            <a:r>
              <a:rPr lang="ja-JP" altLang="fr-FR" sz="2000">
                <a:latin typeface="Comic Sans MS" panose="030F0702030302020204" pitchFamily="66" charset="0"/>
              </a:rPr>
              <a:t>’</a:t>
            </a:r>
            <a:r>
              <a:rPr lang="fr-FR" altLang="ja-JP" sz="2000">
                <a:latin typeface="Comic Sans MS" panose="030F0702030302020204" pitchFamily="66" charset="0"/>
              </a:rPr>
              <a:t> / 4 à 6 h </a:t>
            </a:r>
            <a:r>
              <a:rPr lang="fr-FR" altLang="ja-JP" sz="1400">
                <a:latin typeface="Comic Sans MS" panose="030F0702030302020204" pitchFamily="66" charset="0"/>
              </a:rPr>
              <a:t>(01/2000- 02/2002)</a:t>
            </a:r>
          </a:p>
          <a:p>
            <a:pPr eaLnBrk="1" hangingPunct="1"/>
            <a:r>
              <a:rPr lang="fr-FR" sz="2000">
                <a:latin typeface="Comic Sans MS" panose="030F0702030302020204" pitchFamily="66" charset="0"/>
              </a:rPr>
              <a:t>102 pts perfusion allongée 3.3 g sur 4h / 8 heures </a:t>
            </a:r>
            <a:r>
              <a:rPr lang="fr-FR" sz="1400">
                <a:latin typeface="Comic Sans MS" panose="030F0702030302020204" pitchFamily="66" charset="0"/>
              </a:rPr>
              <a:t>(02/2002- 06/2004)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1512"/>
              </p:ext>
            </p:extLst>
          </p:nvPr>
        </p:nvGraphicFramePr>
        <p:xfrm>
          <a:off x="1000125" y="3643314"/>
          <a:ext cx="7072363" cy="138176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928827"/>
                <a:gridCol w="1607355"/>
                <a:gridCol w="2265406"/>
                <a:gridCol w="127077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Perfusion prolongée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Perfusion intermittente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</a:t>
                      </a:r>
                      <a:endParaRPr lang="fr-FR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Mortalité J14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12.2 %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31.6 %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0.04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fr-FR" sz="1600" dirty="0" smtClean="0"/>
                        <a:t>Dans le sous groupe des patients avec APACHE II ≥ 17</a:t>
                      </a:r>
                      <a:endParaRPr lang="fr-F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8660" name="ZoneTexte 5"/>
          <p:cNvSpPr txBox="1">
            <a:spLocks noChangeArrowheads="1"/>
          </p:cNvSpPr>
          <p:nvPr/>
        </p:nvSpPr>
        <p:spPr bwMode="auto">
          <a:xfrm>
            <a:off x="2857500" y="6416675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Lodise et al., Clin Infect Dis, 2007, 44(3):357-63</a:t>
            </a:r>
          </a:p>
        </p:txBody>
      </p:sp>
      <p:sp>
        <p:nvSpPr>
          <p:cNvPr id="198661" name="Rectangle 6"/>
          <p:cNvSpPr>
            <a:spLocks noChangeArrowheads="1"/>
          </p:cNvSpPr>
          <p:nvPr/>
        </p:nvSpPr>
        <p:spPr bwMode="auto">
          <a:xfrm>
            <a:off x="928688" y="5143500"/>
            <a:ext cx="7143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2000">
                <a:latin typeface="Comic Sans MS" panose="030F0702030302020204" pitchFamily="66" charset="0"/>
              </a:rPr>
              <a:t>Moins d</a:t>
            </a:r>
            <a:r>
              <a:rPr lang="ja-JP" altLang="fr-FR" sz="2000">
                <a:latin typeface="Comic Sans MS" panose="030F0702030302020204" pitchFamily="66" charset="0"/>
              </a:rPr>
              <a:t>’</a:t>
            </a:r>
            <a:r>
              <a:rPr lang="fr-FR" altLang="ja-JP" sz="2000">
                <a:latin typeface="Comic Sans MS" panose="030F0702030302020204" pitchFamily="66" charset="0"/>
              </a:rPr>
              <a:t>infection peau et PM 11 vs 25% (p=0.009) et plus d</a:t>
            </a:r>
            <a:r>
              <a:rPr lang="ja-JP" altLang="fr-FR" sz="2000">
                <a:latin typeface="Comic Sans MS" panose="030F0702030302020204" pitchFamily="66" charset="0"/>
              </a:rPr>
              <a:t>’</a:t>
            </a:r>
            <a:r>
              <a:rPr lang="fr-FR" altLang="ja-JP" sz="2000">
                <a:latin typeface="Comic Sans MS" panose="030F0702030302020204" pitchFamily="66" charset="0"/>
              </a:rPr>
              <a:t>infections urinaires (p=0.2) dans le groupe « extended infusion » </a:t>
            </a:r>
            <a:endParaRPr lang="fr-FR" sz="2000">
              <a:latin typeface="Comic Sans MS" panose="030F0702030302020204" pitchFamily="66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52"/>
    </mc:Choice>
    <mc:Fallback>
      <p:transition spd="slow" advTm="5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411150"/>
              </p:ext>
            </p:extLst>
          </p:nvPr>
        </p:nvGraphicFramePr>
        <p:xfrm>
          <a:off x="395536" y="411480"/>
          <a:ext cx="8352928" cy="603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2928"/>
              </a:tblGrid>
              <a:tr h="43141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Perfusion</a:t>
                      </a:r>
                      <a:r>
                        <a:rPr lang="fr-FR" sz="2400" baseline="0" dirty="0" smtClean="0"/>
                        <a:t> prolongée</a:t>
                      </a:r>
                      <a:endParaRPr lang="fr-FR" sz="2400" dirty="0"/>
                    </a:p>
                  </a:txBody>
                  <a:tcPr/>
                </a:tc>
              </a:tr>
              <a:tr h="361680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L’administration des </a:t>
                      </a:r>
                      <a:r>
                        <a:rPr lang="fr-FR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lactamines</a:t>
                      </a:r>
                      <a:r>
                        <a:rPr lang="fr-FR" sz="2400" dirty="0" smtClean="0"/>
                        <a:t> en perfusion prolongée semble avoir un bénéfice (efficacité, voire mortalité)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24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Proposer</a:t>
                      </a:r>
                      <a:r>
                        <a:rPr lang="fr-FR" sz="2400" baseline="0" dirty="0" smtClean="0"/>
                        <a:t> la perfusion prolongée dans des conditions pharmacodynamiques défavorables: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/>
                        <a:t>Altération de la PK (augmentation du VD)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/>
                        <a:t>CMI élevées (ou germes à risque de…)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Foyer profond ?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Infections sévères ?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endParaRPr lang="fr-FR" sz="2400" baseline="0" dirty="0" smtClean="0"/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baseline="0" dirty="0" smtClean="0"/>
                        <a:t>Dans ces conditions, prolonger la perfusion des </a:t>
                      </a:r>
                      <a:r>
                        <a:rPr lang="fr-FR" sz="2400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fr-FR" sz="2400" baseline="0" dirty="0" smtClean="0">
                          <a:latin typeface="+mn-lt"/>
                        </a:rPr>
                        <a:t> </a:t>
                      </a:r>
                      <a:r>
                        <a:rPr lang="fr-FR" sz="2400" baseline="0" dirty="0" err="1" smtClean="0"/>
                        <a:t>lactamines</a:t>
                      </a:r>
                      <a:r>
                        <a:rPr lang="fr-FR" sz="2400" baseline="0" dirty="0" smtClean="0"/>
                        <a:t>,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baseline="0" dirty="0" smtClean="0"/>
                        <a:t>Sur 3h: </a:t>
                      </a:r>
                      <a:r>
                        <a:rPr lang="fr-FR" sz="2400" baseline="0" dirty="0" err="1" smtClean="0"/>
                        <a:t>méropénème</a:t>
                      </a:r>
                      <a:endParaRPr lang="fr-FR" sz="2400" baseline="0" dirty="0" smtClean="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baseline="0" dirty="0" smtClean="0"/>
                        <a:t>Sur 4h: </a:t>
                      </a:r>
                      <a:r>
                        <a:rPr lang="fr-FR" sz="2400" baseline="0" dirty="0" err="1" smtClean="0"/>
                        <a:t>pipéracilline-tazobactam</a:t>
                      </a:r>
                      <a:r>
                        <a:rPr lang="fr-FR" sz="2400" baseline="0" dirty="0" smtClean="0"/>
                        <a:t>, </a:t>
                      </a:r>
                      <a:r>
                        <a:rPr lang="fr-FR" sz="2400" baseline="0" dirty="0" err="1" smtClean="0"/>
                        <a:t>céfépime</a:t>
                      </a:r>
                      <a:endParaRPr lang="fr-FR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26"/>
    </mc:Choice>
    <mc:Fallback>
      <p:transition spd="slow" advTm="6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4000" dirty="0" smtClean="0">
                <a:ea typeface="ＭＳ Ｐゴシック" pitchFamily="34" charset="-128"/>
              </a:rPr>
              <a:t>Comment augmenter le T&gt;CMI?</a:t>
            </a: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t="-39816" b="-39816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7348" name="Espace réservé du contenu 4"/>
          <p:cNvSpPr>
            <a:spLocks noGrp="1"/>
          </p:cNvSpPr>
          <p:nvPr>
            <p:ph sz="half" idx="2"/>
          </p:nvPr>
        </p:nvSpPr>
        <p:spPr>
          <a:xfrm>
            <a:off x="4648200" y="192722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Augmenter les doses unitaires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Utiliser une molécule à ½ vie longue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Raccourcir l’intervalle entre 2 doses</a:t>
            </a:r>
          </a:p>
          <a:p>
            <a:pPr marL="514350" indent="-514350">
              <a:buFont typeface="Comic Sans MS" pitchFamily="66" charset="0"/>
              <a:buAutoNum type="arabicPeriod"/>
            </a:pPr>
            <a:r>
              <a:rPr lang="fr-FR" altLang="fr-FR" sz="26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Allonger la durée de chaque perfusion</a:t>
            </a:r>
          </a:p>
          <a:p>
            <a:pPr marL="514350" indent="-514350" eaLnBrk="1" hangingPunct="1">
              <a:buFont typeface="Comic Sans MS" pitchFamily="66" charset="0"/>
              <a:buAutoNum type="arabicPeriod"/>
            </a:pPr>
            <a:r>
              <a:rPr lang="fr-FR" altLang="fr-FR" sz="2600" dirty="0" smtClean="0">
                <a:ea typeface="ＭＳ Ｐゴシック" pitchFamily="34" charset="-128"/>
              </a:rPr>
              <a:t>Perfuser en continue sur 24 h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4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9"/>
    </mc:Choice>
    <mc:Fallback>
      <p:transition spd="slow" advTm="7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381000"/>
            <a:ext cx="8874125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100" dirty="0" smtClean="0">
                <a:ea typeface="ＭＳ Ｐゴシック" panose="020B0600070205080204" pitchFamily="34" charset="-128"/>
              </a:rPr>
              <a:t>Paramètres PK-PD corrélés avec l</a:t>
            </a:r>
            <a:r>
              <a:rPr lang="ja-JP" altLang="fr-FR" sz="3100" dirty="0" smtClean="0">
                <a:ea typeface="ＭＳ Ｐゴシック" panose="020B0600070205080204" pitchFamily="34" charset="-128"/>
              </a:rPr>
              <a:t>’</a:t>
            </a:r>
            <a:r>
              <a:rPr lang="fr-FR" altLang="ja-JP" sz="3100" dirty="0" smtClean="0">
                <a:ea typeface="ＭＳ Ｐゴシック" panose="020B0600070205080204" pitchFamily="34" charset="-128"/>
              </a:rPr>
              <a:t>activité in vivo des antibiotiques </a:t>
            </a:r>
            <a:endParaRPr lang="fr-FR" sz="31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63" y="1676400"/>
            <a:ext cx="8737600" cy="51054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fr-FR" dirty="0" smtClean="0">
                <a:ea typeface="ＭＳ Ｐゴシック" panose="020B0600070205080204" pitchFamily="34" charset="-128"/>
              </a:rPr>
              <a:t>					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fr-FR" dirty="0" smtClean="0">
                <a:ea typeface="ＭＳ Ｐゴシック" panose="020B0600070205080204" pitchFamily="34" charset="-128"/>
              </a:rPr>
              <a:t> 				   </a:t>
            </a:r>
            <a:r>
              <a:rPr lang="fr-FR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Pic/CMI (</a:t>
            </a:r>
            <a:r>
              <a:rPr lang="fr-FR" b="1" dirty="0" err="1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C</a:t>
            </a:r>
            <a:r>
              <a:rPr lang="fr-FR" b="1" baseline="-25000" dirty="0" err="1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max</a:t>
            </a:r>
            <a:r>
              <a:rPr lang="fr-FR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/CMI)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fr-FR" dirty="0" smtClean="0">
              <a:ea typeface="ＭＳ Ｐゴシック" panose="020B0600070205080204" pitchFamily="34" charset="-128"/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fr-FR" dirty="0" smtClean="0">
                <a:ea typeface="ＭＳ Ｐゴシック" panose="020B0600070205080204" pitchFamily="34" charset="-128"/>
              </a:rPr>
              <a:t>         	     </a:t>
            </a:r>
            <a:r>
              <a:rPr lang="fr-FR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ASC/CMI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fr-FR" dirty="0" smtClean="0">
              <a:ea typeface="ＭＳ Ｐゴシック" panose="020B0600070205080204" pitchFamily="34" charset="-128"/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fr-FR" dirty="0" smtClean="0">
                <a:ea typeface="ＭＳ Ｐゴシック" panose="020B0600070205080204" pitchFamily="34" charset="-128"/>
              </a:rPr>
              <a:t>		</a:t>
            </a:r>
            <a:r>
              <a:rPr lang="fr-FR" b="1" dirty="0" smtClean="0">
                <a:solidFill>
                  <a:schemeClr val="tx2"/>
                </a:solidFill>
                <a:ea typeface="ＭＳ Ｐゴシック" panose="020B0600070205080204" pitchFamily="34" charset="-128"/>
              </a:rPr>
              <a:t>Temps &gt; CMI</a:t>
            </a:r>
            <a:r>
              <a:rPr lang="fr-FR" dirty="0" smtClean="0">
                <a:ea typeface="ＭＳ Ｐゴシック" panose="020B0600070205080204" pitchFamily="34" charset="-128"/>
              </a:rPr>
              <a:t>				     </a:t>
            </a:r>
            <a:r>
              <a:rPr lang="fr-FR" b="1" dirty="0" smtClean="0">
                <a:ea typeface="ＭＳ Ｐゴシック" panose="020B0600070205080204" pitchFamily="34" charset="-128"/>
              </a:rPr>
              <a:t>CMI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fr-FR" dirty="0" smtClean="0">
                <a:ea typeface="ＭＳ Ｐゴシック" panose="020B0600070205080204" pitchFamily="34" charset="-128"/>
              </a:rPr>
              <a:t>										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7696200" y="6324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>
                <a:latin typeface="Comic Sans MS" panose="030F0702030302020204" pitchFamily="66" charset="0"/>
              </a:rPr>
              <a:t>Temps</a:t>
            </a:r>
            <a:endParaRPr lang="fr-FR" sz="3600">
              <a:latin typeface="Comic Sans MS" panose="030F0702030302020204" pitchFamily="66" charset="0"/>
            </a:endParaRP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 flipV="1">
            <a:off x="744538" y="1600200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744538" y="6324600"/>
            <a:ext cx="7858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0" name="Freeform 7"/>
          <p:cNvSpPr>
            <a:spLocks/>
          </p:cNvSpPr>
          <p:nvPr/>
        </p:nvSpPr>
        <p:spPr bwMode="auto">
          <a:xfrm>
            <a:off x="785813" y="2133600"/>
            <a:ext cx="7518400" cy="4267200"/>
          </a:xfrm>
          <a:custGeom>
            <a:avLst/>
            <a:gdLst>
              <a:gd name="T0" fmla="*/ 0 w 4992"/>
              <a:gd name="T1" fmla="*/ 2147483647 h 2704"/>
              <a:gd name="T2" fmla="*/ 2147483647 w 4992"/>
              <a:gd name="T3" fmla="*/ 159387179 h 2704"/>
              <a:gd name="T4" fmla="*/ 2147483647 w 4992"/>
              <a:gd name="T5" fmla="*/ 2147483647 h 2704"/>
              <a:gd name="T6" fmla="*/ 2147483647 w 4992"/>
              <a:gd name="T7" fmla="*/ 2147483647 h 2704"/>
              <a:gd name="T8" fmla="*/ 0 60000 65536"/>
              <a:gd name="T9" fmla="*/ 0 60000 65536"/>
              <a:gd name="T10" fmla="*/ 0 60000 65536"/>
              <a:gd name="T11" fmla="*/ 0 60000 65536"/>
              <a:gd name="T12" fmla="*/ 0 w 4992"/>
              <a:gd name="T13" fmla="*/ 0 h 2704"/>
              <a:gd name="T14" fmla="*/ 4992 w 4992"/>
              <a:gd name="T15" fmla="*/ 2704 h 27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92" h="2704">
                <a:moveTo>
                  <a:pt x="0" y="2656"/>
                </a:moveTo>
                <a:cubicBezTo>
                  <a:pt x="340" y="1392"/>
                  <a:pt x="680" y="128"/>
                  <a:pt x="1104" y="64"/>
                </a:cubicBezTo>
                <a:cubicBezTo>
                  <a:pt x="1528" y="0"/>
                  <a:pt x="1896" y="1840"/>
                  <a:pt x="2544" y="2272"/>
                </a:cubicBezTo>
                <a:cubicBezTo>
                  <a:pt x="3192" y="2704"/>
                  <a:pt x="4584" y="2592"/>
                  <a:pt x="4992" y="2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1084263" y="5105400"/>
            <a:ext cx="29797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 rot="10800000">
            <a:off x="132577" y="1844824"/>
            <a:ext cx="553998" cy="30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anchor="b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dirty="0" smtClean="0">
                <a:latin typeface="Comic Sans MS" panose="030F0702030302020204" pitchFamily="66" charset="0"/>
              </a:rPr>
              <a:t>Concentration (mg/l)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26633" name="Line 11"/>
          <p:cNvSpPr>
            <a:spLocks noChangeShapeType="1"/>
          </p:cNvSpPr>
          <p:nvPr/>
        </p:nvSpPr>
        <p:spPr bwMode="auto">
          <a:xfrm>
            <a:off x="4064000" y="5105400"/>
            <a:ext cx="42402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634" name="Line 12"/>
          <p:cNvSpPr>
            <a:spLocks noChangeShapeType="1"/>
          </p:cNvSpPr>
          <p:nvPr/>
        </p:nvSpPr>
        <p:spPr bwMode="auto">
          <a:xfrm flipH="1">
            <a:off x="744538" y="5105400"/>
            <a:ext cx="339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49"/>
    </mc:Choice>
    <mc:Fallback>
      <p:transition spd="slow" advTm="3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b="1" dirty="0" smtClean="0">
                <a:latin typeface="Symbol" pitchFamily="18" charset="2"/>
                <a:ea typeface="+mj-ea"/>
              </a:rPr>
              <a:t>b</a:t>
            </a:r>
            <a:r>
              <a:rPr lang="fr-FR" sz="3200" b="1" dirty="0" smtClean="0">
                <a:latin typeface="+mn-lt"/>
                <a:ea typeface="+mj-ea"/>
              </a:rPr>
              <a:t>-</a:t>
            </a:r>
            <a:r>
              <a:rPr lang="fr-FR" sz="3200" b="1" dirty="0" err="1" smtClean="0">
                <a:latin typeface="+mn-lt"/>
                <a:ea typeface="+mj-ea"/>
              </a:rPr>
              <a:t>lactamines</a:t>
            </a:r>
            <a:r>
              <a:rPr lang="fr-FR" sz="3200" b="1" dirty="0" smtClean="0">
                <a:latin typeface="+mn-lt"/>
                <a:ea typeface="+mj-ea"/>
              </a:rPr>
              <a:t>: administration continue</a:t>
            </a:r>
          </a:p>
        </p:txBody>
      </p:sp>
      <p:sp>
        <p:nvSpPr>
          <p:cNvPr id="205826" name="Line 3"/>
          <p:cNvSpPr>
            <a:spLocks noChangeShapeType="1"/>
          </p:cNvSpPr>
          <p:nvPr/>
        </p:nvSpPr>
        <p:spPr bwMode="auto">
          <a:xfrm>
            <a:off x="1624013" y="1900238"/>
            <a:ext cx="0" cy="3962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27" name="Line 4"/>
          <p:cNvSpPr>
            <a:spLocks noChangeShapeType="1"/>
          </p:cNvSpPr>
          <p:nvPr/>
        </p:nvSpPr>
        <p:spPr bwMode="auto">
          <a:xfrm>
            <a:off x="1624013" y="5862638"/>
            <a:ext cx="6434137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28" name="Line 5"/>
          <p:cNvSpPr>
            <a:spLocks noChangeShapeType="1"/>
          </p:cNvSpPr>
          <p:nvPr/>
        </p:nvSpPr>
        <p:spPr bwMode="auto">
          <a:xfrm>
            <a:off x="1827213" y="4795838"/>
            <a:ext cx="8128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29" name="Line 6"/>
          <p:cNvSpPr>
            <a:spLocks noChangeShapeType="1"/>
          </p:cNvSpPr>
          <p:nvPr/>
        </p:nvSpPr>
        <p:spPr bwMode="auto">
          <a:xfrm flipV="1">
            <a:off x="1624013" y="2205038"/>
            <a:ext cx="609600" cy="36576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0" name="Rectangle 8"/>
          <p:cNvSpPr>
            <a:spLocks noChangeArrowheads="1"/>
          </p:cNvSpPr>
          <p:nvPr/>
        </p:nvSpPr>
        <p:spPr bwMode="auto">
          <a:xfrm>
            <a:off x="676275" y="4643438"/>
            <a:ext cx="744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b="1">
                <a:solidFill>
                  <a:srgbClr val="C00000"/>
                </a:solidFill>
                <a:latin typeface="Helvetica" panose="020B0604020202020204" pitchFamily="34" charset="0"/>
              </a:rPr>
              <a:t>CMI</a:t>
            </a:r>
          </a:p>
        </p:txBody>
      </p:sp>
      <p:sp>
        <p:nvSpPr>
          <p:cNvPr id="205831" name="Line 9"/>
          <p:cNvSpPr>
            <a:spLocks noChangeShapeType="1"/>
          </p:cNvSpPr>
          <p:nvPr/>
        </p:nvSpPr>
        <p:spPr bwMode="auto">
          <a:xfrm>
            <a:off x="1827213" y="4795838"/>
            <a:ext cx="0" cy="990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2" name="Line 10"/>
          <p:cNvSpPr>
            <a:spLocks noChangeShapeType="1"/>
          </p:cNvSpPr>
          <p:nvPr/>
        </p:nvSpPr>
        <p:spPr bwMode="auto">
          <a:xfrm>
            <a:off x="1827213" y="6015038"/>
            <a:ext cx="0" cy="152400"/>
          </a:xfrm>
          <a:prstGeom prst="line">
            <a:avLst/>
          </a:prstGeom>
          <a:noFill/>
          <a:ln w="12700">
            <a:solidFill>
              <a:srgbClr val="FF99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3" name="Line 11"/>
          <p:cNvSpPr>
            <a:spLocks noChangeShapeType="1"/>
          </p:cNvSpPr>
          <p:nvPr/>
        </p:nvSpPr>
        <p:spPr bwMode="auto">
          <a:xfrm>
            <a:off x="1827213" y="6091238"/>
            <a:ext cx="4470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4" name="Rectangle 13"/>
          <p:cNvSpPr>
            <a:spLocks noChangeArrowheads="1"/>
          </p:cNvSpPr>
          <p:nvPr/>
        </p:nvSpPr>
        <p:spPr bwMode="auto">
          <a:xfrm>
            <a:off x="7572375" y="5243513"/>
            <a:ext cx="104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>
                <a:solidFill>
                  <a:schemeClr val="tx2"/>
                </a:solidFill>
                <a:latin typeface="Helvetica" panose="020B0604020202020204" pitchFamily="34" charset="0"/>
              </a:rPr>
              <a:t>temps</a:t>
            </a:r>
          </a:p>
        </p:txBody>
      </p:sp>
      <p:sp>
        <p:nvSpPr>
          <p:cNvPr id="205835" name="Rectangle 14"/>
          <p:cNvSpPr>
            <a:spLocks noChangeArrowheads="1"/>
          </p:cNvSpPr>
          <p:nvPr/>
        </p:nvSpPr>
        <p:spPr bwMode="auto">
          <a:xfrm>
            <a:off x="571500" y="1428750"/>
            <a:ext cx="2100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>
                <a:solidFill>
                  <a:schemeClr val="tx2"/>
                </a:solidFill>
                <a:latin typeface="Helvetica" panose="020B0604020202020204" pitchFamily="34" charset="0"/>
              </a:rPr>
              <a:t>concentrations</a:t>
            </a:r>
          </a:p>
        </p:txBody>
      </p:sp>
      <p:sp>
        <p:nvSpPr>
          <p:cNvPr id="205836" name="Line 16"/>
          <p:cNvSpPr>
            <a:spLocks noChangeShapeType="1"/>
          </p:cNvSpPr>
          <p:nvPr/>
        </p:nvSpPr>
        <p:spPr bwMode="auto">
          <a:xfrm>
            <a:off x="5688013" y="1038225"/>
            <a:ext cx="318293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7" name="Line 17"/>
          <p:cNvSpPr>
            <a:spLocks noChangeShapeType="1"/>
          </p:cNvSpPr>
          <p:nvPr/>
        </p:nvSpPr>
        <p:spPr bwMode="auto">
          <a:xfrm>
            <a:off x="5688013" y="1824038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8" name="Line 18"/>
          <p:cNvSpPr>
            <a:spLocks noChangeShapeType="1"/>
          </p:cNvSpPr>
          <p:nvPr/>
        </p:nvSpPr>
        <p:spPr bwMode="auto">
          <a:xfrm>
            <a:off x="8870950" y="1038225"/>
            <a:ext cx="0" cy="1066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39" name="Line 20"/>
          <p:cNvSpPr>
            <a:spLocks noChangeShapeType="1"/>
          </p:cNvSpPr>
          <p:nvPr/>
        </p:nvSpPr>
        <p:spPr bwMode="auto">
          <a:xfrm>
            <a:off x="6297613" y="4795838"/>
            <a:ext cx="0" cy="9906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0" name="Line 21"/>
          <p:cNvSpPr>
            <a:spLocks noChangeShapeType="1"/>
          </p:cNvSpPr>
          <p:nvPr/>
        </p:nvSpPr>
        <p:spPr bwMode="auto">
          <a:xfrm>
            <a:off x="6297613" y="6016625"/>
            <a:ext cx="0" cy="152400"/>
          </a:xfrm>
          <a:prstGeom prst="line">
            <a:avLst/>
          </a:prstGeom>
          <a:noFill/>
          <a:ln w="12700">
            <a:solidFill>
              <a:srgbClr val="FF99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1" name="Rectangle 22"/>
          <p:cNvSpPr>
            <a:spLocks noChangeArrowheads="1"/>
          </p:cNvSpPr>
          <p:nvPr/>
        </p:nvSpPr>
        <p:spPr bwMode="auto">
          <a:xfrm>
            <a:off x="3249613" y="6169025"/>
            <a:ext cx="195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b="1">
                <a:solidFill>
                  <a:schemeClr val="accent2"/>
                </a:solidFill>
                <a:latin typeface="Helvetica" panose="020B0604020202020204" pitchFamily="34" charset="0"/>
              </a:rPr>
              <a:t>t &gt; CMI</a:t>
            </a:r>
          </a:p>
        </p:txBody>
      </p:sp>
      <p:sp>
        <p:nvSpPr>
          <p:cNvPr id="205842" name="Line 24"/>
          <p:cNvSpPr>
            <a:spLocks noChangeShapeType="1"/>
          </p:cNvSpPr>
          <p:nvPr/>
        </p:nvSpPr>
        <p:spPr bwMode="auto">
          <a:xfrm>
            <a:off x="2640013" y="4795838"/>
            <a:ext cx="677862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3" name="Line 25"/>
          <p:cNvSpPr>
            <a:spLocks noChangeShapeType="1"/>
          </p:cNvSpPr>
          <p:nvPr/>
        </p:nvSpPr>
        <p:spPr bwMode="auto">
          <a:xfrm>
            <a:off x="3317875" y="4795838"/>
            <a:ext cx="879475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4" name="Line 26"/>
          <p:cNvSpPr>
            <a:spLocks noChangeShapeType="1"/>
          </p:cNvSpPr>
          <p:nvPr/>
        </p:nvSpPr>
        <p:spPr bwMode="auto">
          <a:xfrm>
            <a:off x="4197350" y="4795838"/>
            <a:ext cx="746125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5" name="Line 27"/>
          <p:cNvSpPr>
            <a:spLocks noChangeShapeType="1"/>
          </p:cNvSpPr>
          <p:nvPr/>
        </p:nvSpPr>
        <p:spPr bwMode="auto">
          <a:xfrm>
            <a:off x="4943475" y="4795838"/>
            <a:ext cx="8128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6" name="Line 28"/>
          <p:cNvSpPr>
            <a:spLocks noChangeShapeType="1"/>
          </p:cNvSpPr>
          <p:nvPr/>
        </p:nvSpPr>
        <p:spPr bwMode="auto">
          <a:xfrm>
            <a:off x="5756275" y="4795838"/>
            <a:ext cx="541338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7" name="Line 29"/>
          <p:cNvSpPr>
            <a:spLocks noChangeShapeType="1"/>
          </p:cNvSpPr>
          <p:nvPr/>
        </p:nvSpPr>
        <p:spPr bwMode="auto">
          <a:xfrm flipH="1">
            <a:off x="1624013" y="4795838"/>
            <a:ext cx="203200" cy="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8" name="Line 30"/>
          <p:cNvSpPr>
            <a:spLocks noChangeShapeType="1"/>
          </p:cNvSpPr>
          <p:nvPr/>
        </p:nvSpPr>
        <p:spPr bwMode="auto">
          <a:xfrm>
            <a:off x="3249613" y="3424238"/>
            <a:ext cx="304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49" name="Arc 31"/>
          <p:cNvSpPr>
            <a:spLocks/>
          </p:cNvSpPr>
          <p:nvPr/>
        </p:nvSpPr>
        <p:spPr bwMode="auto">
          <a:xfrm>
            <a:off x="2235200" y="2205038"/>
            <a:ext cx="1016000" cy="121920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6"/>
    </mc:Choice>
    <mc:Fallback>
      <p:transition spd="slow" advTm="2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1295400" y="1524000"/>
            <a:ext cx="662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sz="1800">
              <a:latin typeface="Comic Sans MS" panose="030F0702030302020204" pitchFamily="66" charset="0"/>
            </a:endParaRPr>
          </a:p>
        </p:txBody>
      </p:sp>
      <p:sp>
        <p:nvSpPr>
          <p:cNvPr id="207874" name="Rectangle 3"/>
          <p:cNvSpPr>
            <a:spLocks noChangeArrowheads="1"/>
          </p:cNvSpPr>
          <p:nvPr/>
        </p:nvSpPr>
        <p:spPr bwMode="auto">
          <a:xfrm>
            <a:off x="2438400" y="1600200"/>
            <a:ext cx="1476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b="1" i="1">
                <a:latin typeface="Comic Sans MS" panose="030F0702030302020204" pitchFamily="66" charset="0"/>
              </a:rPr>
              <a:t>Posologie</a:t>
            </a:r>
            <a:endParaRPr lang="fr-FR" i="1">
              <a:latin typeface="Comic Sans MS" panose="030F0702030302020204" pitchFamily="66" charset="0"/>
            </a:endParaRPr>
          </a:p>
        </p:txBody>
      </p:sp>
      <p:sp>
        <p:nvSpPr>
          <p:cNvPr id="207875" name="Rectangle 4"/>
          <p:cNvSpPr>
            <a:spLocks noChangeArrowheads="1"/>
          </p:cNvSpPr>
          <p:nvPr/>
        </p:nvSpPr>
        <p:spPr bwMode="auto">
          <a:xfrm>
            <a:off x="1489075" y="2133600"/>
            <a:ext cx="417671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fr-FR" b="1">
                <a:latin typeface="Comic Sans MS" panose="030F0702030302020204" pitchFamily="66" charset="0"/>
              </a:rPr>
              <a:t>4 g/24 h (perf. continue)</a:t>
            </a:r>
          </a:p>
          <a:p>
            <a:r>
              <a:rPr lang="fr-FR" b="1">
                <a:latin typeface="Comic Sans MS" panose="030F0702030302020204" pitchFamily="66" charset="0"/>
              </a:rPr>
              <a:t>3 g/24 h          "</a:t>
            </a:r>
            <a:endParaRPr lang="fr-FR" b="1" baseline="30000">
              <a:latin typeface="Comic Sans MS" panose="030F0702030302020204" pitchFamily="66" charset="0"/>
            </a:endParaRPr>
          </a:p>
          <a:p>
            <a:r>
              <a:rPr lang="fr-FR" b="1">
                <a:latin typeface="Comic Sans MS" panose="030F0702030302020204" pitchFamily="66" charset="0"/>
              </a:rPr>
              <a:t>2 g/24 h          "</a:t>
            </a:r>
            <a:endParaRPr lang="fr-FR" b="1" baseline="30000">
              <a:latin typeface="Comic Sans MS" panose="030F0702030302020204" pitchFamily="66" charset="0"/>
            </a:endParaRPr>
          </a:p>
          <a:p>
            <a:endParaRPr lang="fr-FR" b="1" baseline="3000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fr-FR" b="1">
                <a:latin typeface="Comic Sans MS" panose="030F0702030302020204" pitchFamily="66" charset="0"/>
              </a:rPr>
              <a:t>2 g/8 h (Adm. discontinue)</a:t>
            </a:r>
          </a:p>
          <a:p>
            <a:r>
              <a:rPr lang="fr-FR" b="1">
                <a:latin typeface="Comic Sans MS" panose="030F0702030302020204" pitchFamily="66" charset="0"/>
              </a:rPr>
              <a:t>1 g/8 h            "</a:t>
            </a:r>
            <a:endParaRPr lang="fr-FR" b="1" baseline="30000">
              <a:latin typeface="Comic Sans MS" panose="030F0702030302020204" pitchFamily="66" charset="0"/>
            </a:endParaRPr>
          </a:p>
          <a:p>
            <a:r>
              <a:rPr lang="fr-FR" b="1">
                <a:latin typeface="Comic Sans MS" panose="030F0702030302020204" pitchFamily="66" charset="0"/>
              </a:rPr>
              <a:t>1 g/12 h          "  </a:t>
            </a:r>
          </a:p>
        </p:txBody>
      </p:sp>
      <p:sp>
        <p:nvSpPr>
          <p:cNvPr id="207876" name="Rectangle 5"/>
          <p:cNvSpPr>
            <a:spLocks noChangeArrowheads="1"/>
          </p:cNvSpPr>
          <p:nvPr/>
        </p:nvSpPr>
        <p:spPr bwMode="auto">
          <a:xfrm>
            <a:off x="6283325" y="2133600"/>
            <a:ext cx="87312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FR" b="1">
                <a:latin typeface="Comic Sans MS" panose="030F0702030302020204" pitchFamily="66" charset="0"/>
              </a:rPr>
              <a:t>100 </a:t>
            </a:r>
          </a:p>
          <a:p>
            <a:pPr algn="ctr"/>
            <a:r>
              <a:rPr lang="fr-FR" b="1">
                <a:latin typeface="Comic Sans MS" panose="030F0702030302020204" pitchFamily="66" charset="0"/>
              </a:rPr>
              <a:t>100</a:t>
            </a:r>
          </a:p>
          <a:p>
            <a:pPr algn="ctr"/>
            <a:r>
              <a:rPr lang="fr-FR" b="1">
                <a:latin typeface="Comic Sans MS" panose="030F0702030302020204" pitchFamily="66" charset="0"/>
              </a:rPr>
              <a:t>100</a:t>
            </a:r>
          </a:p>
          <a:p>
            <a:pPr algn="ctr"/>
            <a:endParaRPr lang="fr-FR" b="1"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r>
              <a:rPr lang="fr-FR" b="1">
                <a:latin typeface="Comic Sans MS" panose="030F0702030302020204" pitchFamily="66" charset="0"/>
              </a:rPr>
              <a:t>92</a:t>
            </a:r>
          </a:p>
          <a:p>
            <a:pPr algn="ctr"/>
            <a:r>
              <a:rPr lang="fr-FR" b="1">
                <a:latin typeface="Comic Sans MS" panose="030F0702030302020204" pitchFamily="66" charset="0"/>
              </a:rPr>
              <a:t>82</a:t>
            </a:r>
          </a:p>
          <a:p>
            <a:pPr algn="ctr"/>
            <a:r>
              <a:rPr lang="fr-FR" b="1">
                <a:latin typeface="Comic Sans MS" panose="030F0702030302020204" pitchFamily="66" charset="0"/>
              </a:rPr>
              <a:t>52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4343400" y="6445250"/>
            <a:ext cx="4776788" cy="3365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sz="1600">
                <a:latin typeface="Comic Sans MS" panose="030F0702030302020204" pitchFamily="66" charset="0"/>
              </a:rPr>
              <a:t>Benko (1996), Nicoleau (1996), Houlihan (1997)</a:t>
            </a:r>
            <a:endParaRPr lang="fr-FR" sz="1600" i="1">
              <a:latin typeface="Comic Sans MS" panose="030F0702030302020204" pitchFamily="66" charset="0"/>
            </a:endParaRP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5729288" y="5257800"/>
            <a:ext cx="2119312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>
                <a:latin typeface="+mn-lt"/>
                <a:ea typeface="+mn-ea"/>
              </a:rPr>
              <a:t>* CMI = 4 mg/l</a:t>
            </a:r>
          </a:p>
        </p:txBody>
      </p:sp>
      <p:sp>
        <p:nvSpPr>
          <p:cNvPr id="151560" name="Rectangle 8"/>
          <p:cNvSpPr>
            <a:spLocks noChangeArrowheads="1"/>
          </p:cNvSpPr>
          <p:nvPr/>
        </p:nvSpPr>
        <p:spPr bwMode="auto">
          <a:xfrm>
            <a:off x="71438" y="258763"/>
            <a:ext cx="8929687" cy="9604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latin typeface="+mn-lt"/>
                <a:ea typeface="+mn-ea"/>
              </a:rPr>
              <a:t>Posologie de </a:t>
            </a:r>
            <a:r>
              <a:rPr lang="fr-FR" sz="3200" b="1" dirty="0" err="1">
                <a:latin typeface="+mn-lt"/>
                <a:ea typeface="+mn-ea"/>
              </a:rPr>
              <a:t>ceftazidime</a:t>
            </a:r>
            <a:r>
              <a:rPr lang="fr-FR" sz="3200" b="1" dirty="0">
                <a:latin typeface="+mn-lt"/>
                <a:ea typeface="+mn-ea"/>
              </a:rPr>
              <a:t> et T &gt; CMI</a:t>
            </a:r>
            <a:r>
              <a:rPr lang="fr-FR" sz="4400" dirty="0">
                <a:latin typeface="+mn-lt"/>
                <a:ea typeface="+mn-ea"/>
              </a:rPr>
              <a:t> </a:t>
            </a:r>
          </a:p>
        </p:txBody>
      </p:sp>
      <p:sp>
        <p:nvSpPr>
          <p:cNvPr id="207880" name="Rectangle 9"/>
          <p:cNvSpPr>
            <a:spLocks noChangeArrowheads="1"/>
          </p:cNvSpPr>
          <p:nvPr/>
        </p:nvSpPr>
        <p:spPr bwMode="auto">
          <a:xfrm>
            <a:off x="5743575" y="1600200"/>
            <a:ext cx="223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b="1" i="1">
                <a:latin typeface="Comic Sans MS" panose="030F0702030302020204" pitchFamily="66" charset="0"/>
              </a:rPr>
              <a:t>T &gt; CMI* (%)</a:t>
            </a:r>
            <a:endParaRPr lang="fr-FR" i="1">
              <a:latin typeface="Comic Sans MS" panose="030F0702030302020204" pitchFamily="66" charset="0"/>
            </a:endParaRPr>
          </a:p>
        </p:txBody>
      </p:sp>
      <p:sp>
        <p:nvSpPr>
          <p:cNvPr id="207881" name="Line 10"/>
          <p:cNvSpPr>
            <a:spLocks noChangeShapeType="1"/>
          </p:cNvSpPr>
          <p:nvPr/>
        </p:nvSpPr>
        <p:spPr bwMode="auto">
          <a:xfrm>
            <a:off x="1600200" y="21336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882" name="Line 11"/>
          <p:cNvSpPr>
            <a:spLocks noChangeShapeType="1"/>
          </p:cNvSpPr>
          <p:nvPr/>
        </p:nvSpPr>
        <p:spPr bwMode="auto">
          <a:xfrm>
            <a:off x="1600200" y="50292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187624" y="2924944"/>
            <a:ext cx="705678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187624" y="3573016"/>
            <a:ext cx="705678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en angle 3"/>
          <p:cNvCxnSpPr>
            <a:stCxn id="2" idx="1"/>
            <a:endCxn id="13" idx="1"/>
          </p:cNvCxnSpPr>
          <p:nvPr/>
        </p:nvCxnSpPr>
        <p:spPr>
          <a:xfrm rot="10800000" flipV="1">
            <a:off x="1187624" y="3176972"/>
            <a:ext cx="12700" cy="648072"/>
          </a:xfrm>
          <a:prstGeom prst="bentConnector3">
            <a:avLst>
              <a:gd name="adj1" fmla="val 3851197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3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46"/>
    </mc:Choice>
    <mc:Fallback>
      <p:transition spd="slow" advTm="2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dirty="0" smtClean="0">
                <a:ea typeface="ＭＳ Ｐゴシック" panose="020B0600070205080204" pitchFamily="34" charset="-128"/>
              </a:rPr>
              <a:t>Modèles pharmacocinétiques:</a:t>
            </a:r>
            <a:br>
              <a:rPr lang="fr-FR" dirty="0" smtClean="0">
                <a:ea typeface="ＭＳ Ｐゴシック" panose="020B0600070205080204" pitchFamily="34" charset="-128"/>
              </a:rPr>
            </a:br>
            <a:r>
              <a:rPr lang="fr-FR" dirty="0" err="1" smtClean="0">
                <a:ea typeface="ＭＳ Ｐゴシック" panose="020B0600070205080204" pitchFamily="34" charset="-128"/>
              </a:rPr>
              <a:t>pipéracilline-tazobactam</a:t>
            </a:r>
            <a:endParaRPr lang="fr-FR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9922" name="Espace réservé du contenu 4"/>
          <p:cNvSpPr>
            <a:spLocks noGrp="1"/>
          </p:cNvSpPr>
          <p:nvPr>
            <p:ph sz="half" idx="1"/>
          </p:nvPr>
        </p:nvSpPr>
        <p:spPr>
          <a:xfrm>
            <a:off x="214313" y="1976438"/>
            <a:ext cx="4038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200" dirty="0" smtClean="0">
                <a:ea typeface="ＭＳ Ｐゴシック" panose="020B0600070205080204" pitchFamily="34" charset="-128"/>
              </a:rPr>
              <a:t>16 pts de réanimation en sepsis traités par </a:t>
            </a:r>
            <a:r>
              <a:rPr lang="fr-FR" sz="2200" dirty="0" err="1" smtClean="0">
                <a:ea typeface="ＭＳ Ｐゴシック" panose="020B0600070205080204" pitchFamily="34" charset="-128"/>
              </a:rPr>
              <a:t>pip</a:t>
            </a:r>
            <a:r>
              <a:rPr lang="fr-FR" sz="2200" dirty="0" smtClean="0">
                <a:ea typeface="ＭＳ Ｐゴシック" panose="020B0600070205080204" pitchFamily="34" charset="-128"/>
              </a:rPr>
              <a:t>-taz: dosages plasmatiques</a:t>
            </a:r>
          </a:p>
          <a:p>
            <a:pPr eaLnBrk="1" hangingPunct="1">
              <a:lnSpc>
                <a:spcPct val="90000"/>
              </a:lnSpc>
            </a:pPr>
            <a:r>
              <a:rPr lang="fr-FR" sz="2200" dirty="0" smtClean="0">
                <a:ea typeface="ＭＳ Ｐゴシック" panose="020B0600070205080204" pitchFamily="34" charset="-128"/>
              </a:rPr>
              <a:t>Modélisation de la probabilité d</a:t>
            </a:r>
            <a:r>
              <a:rPr lang="ja-JP" altLang="fr-FR" sz="2200" dirty="0" smtClean="0">
                <a:ea typeface="ＭＳ Ｐゴシック" panose="020B0600070205080204" pitchFamily="34" charset="-128"/>
              </a:rPr>
              <a:t>’</a:t>
            </a:r>
            <a:r>
              <a:rPr lang="fr-FR" altLang="ja-JP" sz="2200" dirty="0" smtClean="0">
                <a:ea typeface="ＭＳ Ｐゴシック" panose="020B0600070205080204" pitchFamily="34" charset="-128"/>
              </a:rPr>
              <a:t>atteindre &gt;50% du temps au dessus de la CMI pour 2000 pts</a:t>
            </a:r>
          </a:p>
          <a:p>
            <a:pPr eaLnBrk="1" hangingPunct="1">
              <a:lnSpc>
                <a:spcPct val="90000"/>
              </a:lnSpc>
            </a:pPr>
            <a:r>
              <a:rPr lang="fr-FR" sz="2200" dirty="0" smtClean="0">
                <a:ea typeface="ＭＳ Ｐゴシック" panose="020B0600070205080204" pitchFamily="34" charset="-128"/>
              </a:rPr>
              <a:t>Distribution de CMI issue de la base MYSTIC (2003)</a:t>
            </a:r>
          </a:p>
          <a:p>
            <a:pPr eaLnBrk="1" hangingPunct="1">
              <a:lnSpc>
                <a:spcPct val="90000"/>
              </a:lnSpc>
            </a:pPr>
            <a:r>
              <a:rPr lang="fr-FR" sz="2200" dirty="0" smtClean="0">
                <a:ea typeface="ＭＳ Ｐゴシック" panose="020B0600070205080204" pitchFamily="34" charset="-128"/>
              </a:rPr>
              <a:t>Comparaison 4g x 4/j versus 16g </a:t>
            </a:r>
            <a:r>
              <a:rPr lang="fr-FR" sz="2200" dirty="0" err="1" smtClean="0">
                <a:ea typeface="ＭＳ Ｐゴシック" panose="020B0600070205080204" pitchFamily="34" charset="-128"/>
              </a:rPr>
              <a:t>ivse</a:t>
            </a:r>
            <a:endParaRPr lang="fr-FR" sz="2200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fr-FR" sz="22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9923" name="Espace réservé du contenu 5"/>
          <p:cNvSpPr>
            <a:spLocks noGrp="1"/>
          </p:cNvSpPr>
          <p:nvPr>
            <p:ph sz="half" idx="2"/>
          </p:nvPr>
        </p:nvSpPr>
        <p:spPr>
          <a:xfrm>
            <a:off x="4648200" y="1643063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sz="260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FR" sz="1600" smtClean="0">
                <a:ea typeface="ＭＳ Ｐゴシック" panose="020B0600070205080204" pitchFamily="34" charset="-128"/>
              </a:rPr>
              <a:t>(CMI=8mg/l, seuil critique inf pour entérobactéries)</a:t>
            </a:r>
          </a:p>
        </p:txBody>
      </p:sp>
      <p:sp>
        <p:nvSpPr>
          <p:cNvPr id="209924" name="ZoneTexte 7"/>
          <p:cNvSpPr txBox="1">
            <a:spLocks noChangeArrowheads="1"/>
          </p:cNvSpPr>
          <p:nvPr/>
        </p:nvSpPr>
        <p:spPr bwMode="auto">
          <a:xfrm>
            <a:off x="304800" y="6477000"/>
            <a:ext cx="896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Roberts J et al, International Journal of Antimicrobial Agents 35 (2010) 156–163</a:t>
            </a:r>
          </a:p>
        </p:txBody>
      </p:sp>
      <p:pic>
        <p:nvPicPr>
          <p:cNvPr id="2099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928813"/>
            <a:ext cx="48720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 rot="16200000" flipV="1">
            <a:off x="5429251" y="3429000"/>
            <a:ext cx="3071812" cy="71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8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00"/>
    </mc:Choice>
    <mc:Fallback>
      <p:transition spd="slow" advTm="5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"/>
            <a:ext cx="8183562" cy="679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000000"/>
                </a:solidFill>
                <a:latin typeface="Symbol" pitchFamily="18" charset="2"/>
                <a:ea typeface="+mj-ea"/>
              </a:rPr>
              <a:t>b</a:t>
            </a:r>
            <a:r>
              <a:rPr lang="fr-FR" sz="3200" dirty="0" smtClean="0">
                <a:solidFill>
                  <a:srgbClr val="000000"/>
                </a:solidFill>
                <a:ea typeface="+mj-ea"/>
              </a:rPr>
              <a:t>-</a:t>
            </a:r>
            <a:r>
              <a:rPr lang="fr-FR" sz="3200" dirty="0" err="1" smtClean="0">
                <a:solidFill>
                  <a:srgbClr val="000000"/>
                </a:solidFill>
                <a:ea typeface="+mj-ea"/>
              </a:rPr>
              <a:t>lactamines</a:t>
            </a:r>
            <a:r>
              <a:rPr lang="fr-FR" sz="3200" dirty="0" smtClean="0">
                <a:solidFill>
                  <a:srgbClr val="000000"/>
                </a:solidFill>
                <a:ea typeface="+mj-ea"/>
              </a:rPr>
              <a:t>: administration continue (IV)</a:t>
            </a:r>
          </a:p>
        </p:txBody>
      </p:sp>
      <p:sp>
        <p:nvSpPr>
          <p:cNvPr id="220162" name="Rectangle 3"/>
          <p:cNvSpPr>
            <a:spLocks noChangeArrowheads="1"/>
          </p:cNvSpPr>
          <p:nvPr/>
        </p:nvSpPr>
        <p:spPr bwMode="auto">
          <a:xfrm>
            <a:off x="827584" y="1988716"/>
            <a:ext cx="7488832" cy="4392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fr-FR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Arguments théoriques POUR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endParaRPr lang="fr-FR" sz="28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sz="2800" dirty="0">
                <a:latin typeface="Comic Sans MS" panose="030F0702030302020204" pitchFamily="66" charset="0"/>
              </a:rPr>
              <a:t>T&gt;CMI </a:t>
            </a:r>
            <a:r>
              <a:rPr lang="fr-FR" sz="2800" dirty="0" smtClean="0">
                <a:latin typeface="Comic Sans MS" panose="030F0702030302020204" pitchFamily="66" charset="0"/>
              </a:rPr>
              <a:t>optimal (</a:t>
            </a:r>
            <a:r>
              <a:rPr lang="fr-FR" sz="2800" dirty="0">
                <a:latin typeface="Comic Sans MS" panose="030F0702030302020204" pitchFamily="66" charset="0"/>
              </a:rPr>
              <a:t>ou </a:t>
            </a:r>
            <a:r>
              <a:rPr lang="fr-FR" sz="2800" dirty="0" smtClean="0">
                <a:latin typeface="Comic Sans MS" panose="030F0702030302020204" pitchFamily="66" charset="0"/>
              </a:rPr>
              <a:t>&gt; 4xCMI</a:t>
            </a:r>
            <a:r>
              <a:rPr lang="fr-FR" sz="2800" dirty="0">
                <a:latin typeface="Comic Sans MS" panose="030F0702030302020204" pitchFamily="66" charset="0"/>
              </a:rPr>
              <a:t>)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sz="2800" dirty="0">
                <a:latin typeface="Comic Sans MS" panose="030F0702030302020204" pitchFamily="66" charset="0"/>
              </a:rPr>
              <a:t>Diminution </a:t>
            </a:r>
            <a:r>
              <a:rPr lang="fr-FR" sz="2800" dirty="0" smtClean="0">
                <a:latin typeface="Comic Sans MS" panose="030F0702030302020204" pitchFamily="66" charset="0"/>
              </a:rPr>
              <a:t>de la dose totale /</a:t>
            </a:r>
            <a:r>
              <a:rPr lang="fr-FR" sz="2800" dirty="0">
                <a:latin typeface="Comic Sans MS" panose="030F0702030302020204" pitchFamily="66" charset="0"/>
              </a:rPr>
              <a:t>24h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Economie de temps infirmier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Moindre risque d'infection 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Meilleur respect des horaires d</a:t>
            </a:r>
            <a:r>
              <a:rPr lang="ja-JP" alt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’</a:t>
            </a:r>
            <a:r>
              <a:rPr lang="fr-FR" altLang="ja-JP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administration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5"/>
    </mc:Choice>
    <mc:Fallback>
      <p:transition spd="slow" advTm="3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itre 3"/>
          <p:cNvSpPr txBox="1">
            <a:spLocks/>
          </p:cNvSpPr>
          <p:nvPr/>
        </p:nvSpPr>
        <p:spPr bwMode="auto">
          <a:xfrm>
            <a:off x="357188" y="428625"/>
            <a:ext cx="81835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sz="32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Ceftazidime</a:t>
            </a:r>
            <a:r>
              <a:rPr lang="fr-FR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: études cliniques </a:t>
            </a:r>
            <a:r>
              <a:rPr lang="fr-FR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comparatives (randomisées contrôlées)</a:t>
            </a:r>
            <a:endParaRPr lang="fr-FR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7026"/>
              </p:ext>
            </p:extLst>
          </p:nvPr>
        </p:nvGraphicFramePr>
        <p:xfrm>
          <a:off x="428625" y="2264365"/>
          <a:ext cx="8358188" cy="3108852"/>
        </p:xfrm>
        <a:graphic>
          <a:graphicData uri="http://schemas.openxmlformats.org/drawingml/2006/table">
            <a:tbl>
              <a:tblPr/>
              <a:tblGrid>
                <a:gridCol w="1071563"/>
                <a:gridCol w="600075"/>
                <a:gridCol w="1185862"/>
                <a:gridCol w="485775"/>
                <a:gridCol w="836613"/>
                <a:gridCol w="835025"/>
                <a:gridCol w="836612"/>
                <a:gridCol w="835025"/>
                <a:gridCol w="836613"/>
                <a:gridCol w="835025"/>
              </a:tblGrid>
              <a:tr h="51752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Auteur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Lieu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Infection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Posologie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Echec clinique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Mortalité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1752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Dose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IVSE/j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Dose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interm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IVSE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Interm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IVSE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Interm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752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Hanes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2000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Réa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Pneumonies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31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60mg/kg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2g/8h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44%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29%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752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Angus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2000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-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Mélioïdose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21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96mg/kg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40mg/kg/8h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30%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82%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752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Buijk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2002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Réa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Intra abdo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18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4,5g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1,5g/8h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25%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33%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752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Nicolau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2001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Réa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Pneumonies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35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3g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2g/8h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6%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17%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ＭＳ Ｐゴシック" panose="020B0600070205080204" pitchFamily="34" charset="-128"/>
                        </a:rPr>
                        <a:t>ND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34730" y="6269310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err="1">
                <a:latin typeface="+mj-lt"/>
                <a:ea typeface="+mn-ea"/>
              </a:rPr>
              <a:t>Kasiakou</a:t>
            </a:r>
            <a:r>
              <a:rPr lang="fr-FR" sz="2000" dirty="0">
                <a:latin typeface="+mj-lt"/>
                <a:ea typeface="+mn-ea"/>
              </a:rPr>
              <a:t> S. et al., Lancet </a:t>
            </a:r>
            <a:r>
              <a:rPr lang="fr-FR" sz="2000" dirty="0" err="1">
                <a:latin typeface="+mj-lt"/>
                <a:ea typeface="+mn-ea"/>
              </a:rPr>
              <a:t>Inf</a:t>
            </a:r>
            <a:r>
              <a:rPr lang="fr-FR" sz="2000" dirty="0">
                <a:latin typeface="+mj-lt"/>
                <a:ea typeface="+mn-ea"/>
              </a:rPr>
              <a:t> Dis, 2005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3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94"/>
    </mc:Choice>
    <mc:Fallback>
      <p:transition spd="slow" advTm="5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Comparaison perfusion continue vs discontinue</a:t>
            </a:r>
            <a:endParaRPr lang="fr-FR" dirty="0"/>
          </a:p>
        </p:txBody>
      </p:sp>
      <p:sp>
        <p:nvSpPr>
          <p:cNvPr id="117763" name="Espace réservé du contenu 3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038600" cy="4637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mtClean="0">
                <a:ea typeface="ＭＳ Ｐゴシック" pitchFamily="34" charset="-128"/>
              </a:rPr>
              <a:t>Étude prospective</a:t>
            </a:r>
          </a:p>
          <a:p>
            <a:pPr>
              <a:lnSpc>
                <a:spcPct val="90000"/>
              </a:lnSpc>
            </a:pPr>
            <a:r>
              <a:rPr lang="fr-FR" altLang="fr-FR" smtClean="0">
                <a:ea typeface="ＭＳ Ｐゴシック" pitchFamily="34" charset="-128"/>
              </a:rPr>
              <a:t>60 pts traités par pip-taz, méropéneme, ticar-clav</a:t>
            </a:r>
          </a:p>
          <a:p>
            <a:pPr>
              <a:lnSpc>
                <a:spcPct val="90000"/>
              </a:lnSpc>
            </a:pPr>
            <a:r>
              <a:rPr lang="fr-FR" altLang="fr-FR" smtClean="0">
                <a:ea typeface="ＭＳ Ｐゴシック" pitchFamily="34" charset="-128"/>
              </a:rPr>
              <a:t>30 pts dans le groupe perfusion continue, 30 pts groupe perfusion discontinue</a:t>
            </a:r>
          </a:p>
          <a:p>
            <a:pPr>
              <a:lnSpc>
                <a:spcPct val="90000"/>
              </a:lnSpc>
            </a:pPr>
            <a:r>
              <a:rPr lang="fr-FR" altLang="fr-FR" smtClean="0">
                <a:ea typeface="ＭＳ Ｐゴシック" pitchFamily="34" charset="-128"/>
              </a:rPr>
              <a:t>40% de pneumonies</a:t>
            </a: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46323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5" name="ZoneTexte 5"/>
          <p:cNvSpPr txBox="1">
            <a:spLocks noChangeArrowheads="1"/>
          </p:cNvSpPr>
          <p:nvPr/>
        </p:nvSpPr>
        <p:spPr bwMode="auto">
          <a:xfrm>
            <a:off x="2987675" y="6443663"/>
            <a:ext cx="615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0"/>
              <a:t>Dulhunty et al., Clin Infect Dis. (2013) 56 (2): 236-244.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11638" y="1988840"/>
            <a:ext cx="4752975" cy="504329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55976" y="4005064"/>
            <a:ext cx="4572000" cy="2031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Pas </a:t>
            </a:r>
            <a:r>
              <a:rPr lang="fr-FR" dirty="0">
                <a:latin typeface="+mn-lt"/>
              </a:rPr>
              <a:t>les CMI </a:t>
            </a:r>
            <a:r>
              <a:rPr lang="fr-FR" dirty="0" smtClean="0">
                <a:latin typeface="+mn-lt"/>
              </a:rPr>
              <a:t>des </a:t>
            </a:r>
            <a:r>
              <a:rPr lang="fr-FR" dirty="0">
                <a:latin typeface="+mn-lt"/>
              </a:rPr>
              <a:t>patients (mais la CMI critique pour </a:t>
            </a:r>
            <a:r>
              <a:rPr lang="fr-FR" i="1" dirty="0">
                <a:latin typeface="+mn-lt"/>
              </a:rPr>
              <a:t>P. </a:t>
            </a:r>
            <a:r>
              <a:rPr lang="fr-FR" i="1" dirty="0" err="1">
                <a:latin typeface="+mn-lt"/>
              </a:rPr>
              <a:t>aeruginosa</a:t>
            </a:r>
            <a:r>
              <a:rPr lang="fr-FR" dirty="0" smtClean="0">
                <a:latin typeface="+mn-lt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43</a:t>
            </a:r>
            <a:r>
              <a:rPr lang="fr-FR" dirty="0">
                <a:latin typeface="+mn-lt"/>
              </a:rPr>
              <a:t>% des patients avaient une infection documentée dans le groupe intervention versus 57% dans le groupe contrôle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11960" y="2492896"/>
            <a:ext cx="4752975" cy="936104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46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15"/>
    </mc:Choice>
    <mc:Fallback>
      <p:transition spd="slow" advTm="8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88640"/>
            <a:ext cx="8183562" cy="108012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000000"/>
                </a:solidFill>
                <a:latin typeface="Symbol" pitchFamily="18" charset="2"/>
                <a:ea typeface="+mj-ea"/>
              </a:rPr>
              <a:t>b</a:t>
            </a:r>
            <a:r>
              <a:rPr lang="fr-FR" sz="3200" dirty="0" smtClean="0">
                <a:solidFill>
                  <a:srgbClr val="000000"/>
                </a:solidFill>
                <a:ea typeface="+mj-ea"/>
              </a:rPr>
              <a:t>-</a:t>
            </a:r>
            <a:r>
              <a:rPr lang="fr-FR" sz="3200" dirty="0" err="1" smtClean="0">
                <a:solidFill>
                  <a:srgbClr val="000000"/>
                </a:solidFill>
                <a:ea typeface="+mj-ea"/>
              </a:rPr>
              <a:t>lactamines</a:t>
            </a:r>
            <a:r>
              <a:rPr lang="fr-FR" sz="3200" dirty="0" smtClean="0">
                <a:solidFill>
                  <a:srgbClr val="000000"/>
                </a:solidFill>
                <a:ea typeface="+mj-ea"/>
              </a:rPr>
              <a:t>: administration continue (IV)</a:t>
            </a:r>
            <a:br>
              <a:rPr lang="fr-FR" sz="3200" dirty="0" smtClean="0">
                <a:solidFill>
                  <a:srgbClr val="000000"/>
                </a:solidFill>
                <a:ea typeface="+mj-ea"/>
              </a:rPr>
            </a:br>
            <a:r>
              <a:rPr lang="fr-FR" sz="32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fr-FR" sz="2400" b="1" dirty="0">
                <a:latin typeface="+mn-lt"/>
              </a:rPr>
              <a:t>In vivo, pas de confirmation nette de l’avantage PK-PD</a:t>
            </a:r>
            <a:br>
              <a:rPr lang="fr-FR" sz="2400" b="1" dirty="0">
                <a:latin typeface="+mn-lt"/>
              </a:rPr>
            </a:br>
            <a:endParaRPr lang="fr-FR" sz="2400" dirty="0" smtClean="0">
              <a:ea typeface="+mj-ea"/>
            </a:endParaRPr>
          </a:p>
        </p:txBody>
      </p:sp>
      <p:sp>
        <p:nvSpPr>
          <p:cNvPr id="220163" name="Rectangle 4"/>
          <p:cNvSpPr>
            <a:spLocks noChangeArrowheads="1"/>
          </p:cNvSpPr>
          <p:nvPr/>
        </p:nvSpPr>
        <p:spPr bwMode="auto">
          <a:xfrm>
            <a:off x="395536" y="1268760"/>
            <a:ext cx="8568952" cy="52565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2"/>
                </a:solidFill>
                <a:latin typeface="+mn-lt"/>
              </a:rPr>
              <a:t>Concentration </a:t>
            </a:r>
            <a:r>
              <a:rPr lang="fr-FR" sz="2000" dirty="0">
                <a:solidFill>
                  <a:schemeClr val="tx2"/>
                </a:solidFill>
                <a:latin typeface="+mn-lt"/>
              </a:rPr>
              <a:t>trop basse au site de </a:t>
            </a:r>
            <a:r>
              <a:rPr lang="fr-FR" sz="2000" dirty="0" smtClean="0">
                <a:solidFill>
                  <a:schemeClr val="tx2"/>
                </a:solidFill>
                <a:latin typeface="+mn-lt"/>
              </a:rPr>
              <a:t>l</a:t>
            </a:r>
            <a:r>
              <a:rPr lang="ja-JP" altLang="fr-FR" sz="2000" dirty="0" smtClean="0">
                <a:solidFill>
                  <a:schemeClr val="tx2"/>
                </a:solidFill>
                <a:latin typeface="+mn-lt"/>
              </a:rPr>
              <a:t>’</a:t>
            </a:r>
            <a:r>
              <a:rPr lang="fr-FR" altLang="ja-JP" sz="2000" dirty="0" smtClean="0">
                <a:solidFill>
                  <a:schemeClr val="tx2"/>
                </a:solidFill>
                <a:latin typeface="+mn-lt"/>
              </a:rPr>
              <a:t>infection</a:t>
            </a:r>
          </a:p>
          <a:p>
            <a:pPr marL="457200" lvl="1" indent="0" algn="r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</a:pPr>
            <a:r>
              <a:rPr lang="fr-FR" altLang="ja-JP" sz="1600" dirty="0" smtClean="0">
                <a:solidFill>
                  <a:schemeClr val="tx2"/>
                </a:solidFill>
                <a:latin typeface="+mn-lt"/>
              </a:rPr>
              <a:t>Mouton, </a:t>
            </a:r>
            <a:r>
              <a:rPr lang="fr-FR" altLang="ja-JP" sz="1600" i="1" dirty="0" smtClean="0">
                <a:solidFill>
                  <a:schemeClr val="tx2"/>
                </a:solidFill>
                <a:latin typeface="+mn-lt"/>
              </a:rPr>
              <a:t>et al</a:t>
            </a:r>
            <a:r>
              <a:rPr lang="fr-FR" altLang="ja-JP" sz="1600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fr-FR" sz="1600" dirty="0" smtClean="0">
                <a:solidFill>
                  <a:srgbClr val="1F497D"/>
                </a:solidFill>
                <a:latin typeface="Comic Sans MS"/>
              </a:rPr>
              <a:t> </a:t>
            </a:r>
            <a:r>
              <a:rPr lang="fr-FR" sz="1600" dirty="0" err="1">
                <a:solidFill>
                  <a:srgbClr val="1F497D"/>
                </a:solidFill>
                <a:latin typeface="Comic Sans MS"/>
              </a:rPr>
              <a:t>Antimicrob</a:t>
            </a:r>
            <a:r>
              <a:rPr lang="fr-FR" sz="1600" dirty="0">
                <a:solidFill>
                  <a:srgbClr val="1F497D"/>
                </a:solidFill>
                <a:latin typeface="Comic Sans MS"/>
              </a:rPr>
              <a:t>  Agents and </a:t>
            </a:r>
            <a:r>
              <a:rPr lang="fr-FR" sz="1600" dirty="0" err="1">
                <a:solidFill>
                  <a:srgbClr val="1F497D"/>
                </a:solidFill>
                <a:latin typeface="Comic Sans MS"/>
              </a:rPr>
              <a:t>Chemother</a:t>
            </a:r>
            <a:r>
              <a:rPr lang="fr-FR" altLang="ja-JP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altLang="ja-JP" sz="1600" dirty="0">
                <a:solidFill>
                  <a:schemeClr val="tx2"/>
                </a:solidFill>
                <a:latin typeface="+mn-lt"/>
              </a:rPr>
              <a:t>1990;34:2307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Neutralisation plus facile par les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ß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-</a:t>
            </a:r>
            <a:r>
              <a:rPr lang="fr-FR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lactamases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Effet inoculum </a:t>
            </a:r>
            <a:r>
              <a:rPr lang="fr-F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marqué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2"/>
                </a:solidFill>
                <a:latin typeface="+mn-lt"/>
              </a:rPr>
              <a:t>Instabilité </a:t>
            </a:r>
            <a:r>
              <a:rPr lang="fr-FR" sz="2000" dirty="0">
                <a:solidFill>
                  <a:schemeClr val="tx2"/>
                </a:solidFill>
                <a:latin typeface="+mn-lt"/>
              </a:rPr>
              <a:t>du produit à température </a:t>
            </a:r>
            <a:r>
              <a:rPr lang="fr-FR" sz="2000" dirty="0" smtClean="0">
                <a:solidFill>
                  <a:schemeClr val="tx2"/>
                </a:solidFill>
                <a:latin typeface="+mn-lt"/>
              </a:rPr>
              <a:t>ambiante: 10</a:t>
            </a:r>
            <a:r>
              <a:rPr lang="fr-FR" sz="2000" dirty="0">
                <a:solidFill>
                  <a:schemeClr val="tx2"/>
                </a:solidFill>
                <a:latin typeface="+mn-lt"/>
              </a:rPr>
              <a:t>% de dégradation à 25°C après 3,5h pour l’</a:t>
            </a:r>
            <a:r>
              <a:rPr lang="fr-FR" sz="2000" dirty="0" err="1">
                <a:solidFill>
                  <a:schemeClr val="tx2"/>
                </a:solidFill>
                <a:latin typeface="+mn-lt"/>
              </a:rPr>
              <a:t>imipénème</a:t>
            </a:r>
            <a:r>
              <a:rPr lang="fr-FR" sz="2000" dirty="0">
                <a:solidFill>
                  <a:schemeClr val="tx2"/>
                </a:solidFill>
                <a:latin typeface="+mn-lt"/>
              </a:rPr>
              <a:t> et 5,15h pour le </a:t>
            </a:r>
            <a:r>
              <a:rPr lang="fr-FR" sz="2000" dirty="0" err="1" smtClean="0">
                <a:solidFill>
                  <a:schemeClr val="tx2"/>
                </a:solidFill>
                <a:latin typeface="+mn-lt"/>
              </a:rPr>
              <a:t>méropénème</a:t>
            </a:r>
            <a:r>
              <a:rPr lang="fr-FR" sz="2000" dirty="0">
                <a:solidFill>
                  <a:schemeClr val="tx2"/>
                </a:solidFill>
                <a:latin typeface="+mn-lt"/>
              </a:rPr>
              <a:t> </a:t>
            </a:r>
            <a:endParaRPr lang="fr-FR" sz="2000" dirty="0" smtClean="0">
              <a:solidFill>
                <a:schemeClr val="tx2"/>
              </a:solidFill>
              <a:latin typeface="+mn-lt"/>
            </a:endParaRPr>
          </a:p>
          <a:p>
            <a:pPr marL="457200" lvl="1" indent="0" algn="r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</a:pPr>
            <a:r>
              <a:rPr lang="fr-FR" sz="1600" dirty="0" smtClean="0">
                <a:solidFill>
                  <a:schemeClr val="tx2"/>
                </a:solidFill>
                <a:latin typeface="+mn-lt"/>
              </a:rPr>
              <a:t>Viaene 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E, </a:t>
            </a:r>
            <a:r>
              <a:rPr lang="fr-FR" sz="1600" i="1" dirty="0" smtClean="0">
                <a:solidFill>
                  <a:schemeClr val="tx2"/>
                </a:solidFill>
                <a:latin typeface="+mn-lt"/>
              </a:rPr>
              <a:t>et al </a:t>
            </a:r>
            <a:r>
              <a:rPr lang="fr-FR" sz="1600" dirty="0" err="1" smtClean="0">
                <a:solidFill>
                  <a:schemeClr val="tx2"/>
                </a:solidFill>
                <a:latin typeface="+mn-lt"/>
              </a:rPr>
              <a:t>Antimicrob</a:t>
            </a:r>
            <a:r>
              <a:rPr lang="fr-FR" sz="1600" dirty="0" smtClean="0">
                <a:solidFill>
                  <a:schemeClr val="tx2"/>
                </a:solidFill>
                <a:latin typeface="+mn-lt"/>
              </a:rPr>
              <a:t>  Agents 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and </a:t>
            </a:r>
            <a:r>
              <a:rPr lang="fr-FR" sz="1600" dirty="0" err="1" smtClean="0">
                <a:solidFill>
                  <a:schemeClr val="tx2"/>
                </a:solidFill>
                <a:latin typeface="+mn-lt"/>
              </a:rPr>
              <a:t>Chemother</a:t>
            </a:r>
            <a:r>
              <a:rPr lang="fr-FR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2002;46:</a:t>
            </a:r>
            <a:r>
              <a:rPr lang="fr-FR" sz="1600" dirty="0" smtClean="0">
                <a:solidFill>
                  <a:schemeClr val="tx2"/>
                </a:solidFill>
                <a:latin typeface="+mn-lt"/>
              </a:rPr>
              <a:t>2327 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H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étérogénéité </a:t>
            </a:r>
            <a:r>
              <a:rPr lang="fr-FR" sz="2000" dirty="0">
                <a:solidFill>
                  <a:schemeClr val="accent2"/>
                </a:solidFill>
                <a:latin typeface="+mn-lt"/>
              </a:rPr>
              <a:t>des populations 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étudiées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P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atients </a:t>
            </a:r>
            <a:r>
              <a:rPr lang="fr-FR" sz="2000" dirty="0">
                <a:solidFill>
                  <a:schemeClr val="accent2"/>
                </a:solidFill>
                <a:latin typeface="+mn-lt"/>
              </a:rPr>
              <a:t>de réanimation peu sévères (mortalité autour de 10%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C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omparaison </a:t>
            </a:r>
            <a:r>
              <a:rPr lang="fr-FR" sz="2000" dirty="0">
                <a:solidFill>
                  <a:schemeClr val="accent2"/>
                </a:solidFill>
                <a:latin typeface="+mn-lt"/>
              </a:rPr>
              <a:t>inéquitable avec dose totale quotidienne supérieure dans le groupe perfusion iv 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intermittente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/>
                </a:solidFill>
                <a:latin typeface="+mn-lt"/>
              </a:rPr>
              <a:t>D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onnées </a:t>
            </a:r>
            <a:r>
              <a:rPr lang="fr-FR" sz="2000" dirty="0">
                <a:solidFill>
                  <a:schemeClr val="accent2"/>
                </a:solidFill>
                <a:latin typeface="+mn-lt"/>
              </a:rPr>
              <a:t>évolutives non corrélées aux données 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PK-PD </a:t>
            </a:r>
            <a:r>
              <a:rPr lang="fr-FR" sz="2000" dirty="0">
                <a:solidFill>
                  <a:schemeClr val="accent2"/>
                </a:solidFill>
                <a:latin typeface="+mn-lt"/>
              </a:rPr>
              <a:t>(le plus souvent non rapportées</a:t>
            </a:r>
            <a:r>
              <a:rPr lang="fr-FR" sz="2000" dirty="0" smtClean="0">
                <a:solidFill>
                  <a:schemeClr val="accent2"/>
                </a:solidFill>
                <a:latin typeface="+mn-lt"/>
              </a:rPr>
              <a:t>)</a:t>
            </a:r>
            <a:endParaRPr lang="fr-FR" sz="2000" dirty="0">
              <a:solidFill>
                <a:schemeClr val="accent2"/>
              </a:solidFill>
              <a:latin typeface="+mn-lt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+mn-lt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</a:pPr>
            <a:endParaRPr lang="fr-FR" sz="2000" dirty="0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 rot="16200000">
            <a:off x="-895965" y="2560259"/>
            <a:ext cx="266429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n-lt"/>
              </a:rPr>
              <a:t>Pharmacologie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-751946" y="5224555"/>
            <a:ext cx="237626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n-lt"/>
              </a:rPr>
              <a:t>Méthodologie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35"/>
    </mc:Choice>
    <mc:Fallback>
      <p:transition spd="slow" advTm="7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Stabilité des </a:t>
            </a:r>
            <a:r>
              <a:rPr lang="fr-FR" dirty="0" smtClean="0">
                <a:latin typeface="Symbol" panose="05050102010706020507" pitchFamily="18" charset="2"/>
              </a:rPr>
              <a:t>b</a:t>
            </a:r>
            <a:r>
              <a:rPr lang="fr-FR" dirty="0" smtClean="0"/>
              <a:t> </a:t>
            </a:r>
            <a:r>
              <a:rPr lang="fr-FR" dirty="0" err="1" smtClean="0"/>
              <a:t>lactamines</a:t>
            </a:r>
            <a:endParaRPr lang="fr-FR" dirty="0" smtClean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77888"/>
              </p:ext>
            </p:extLst>
          </p:nvPr>
        </p:nvGraphicFramePr>
        <p:xfrm>
          <a:off x="457200" y="1885920"/>
          <a:ext cx="822960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270232">
                <a:tc gridSpan="3">
                  <a:txBody>
                    <a:bodyPr/>
                    <a:lstStyle/>
                    <a:p>
                      <a:r>
                        <a:rPr lang="fr-FR" dirty="0" smtClean="0"/>
                        <a:t>Durée de stabilité (heures): dégradation &lt; 10%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37°C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25°C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Aztreonam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&gt;24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/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Pipéracilline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Pipé / </a:t>
                      </a:r>
                      <a:r>
                        <a:rPr lang="fr-FR" dirty="0" err="1" smtClean="0"/>
                        <a:t>tazobactam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&gt;24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Ceftazidime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Céfépime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Cefpirome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Imipénème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3,5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Méropénème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1,5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3797561" y="6381328"/>
            <a:ext cx="5238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/>
              <a:t>Jehl</a:t>
            </a:r>
            <a:r>
              <a:rPr lang="fr-FR" altLang="fr-FR" sz="1800" dirty="0" smtClean="0"/>
              <a:t> F </a:t>
            </a:r>
            <a:r>
              <a:rPr lang="fr-FR" altLang="fr-FR" sz="1800" i="1" dirty="0" smtClean="0"/>
              <a:t>et </a:t>
            </a:r>
            <a:r>
              <a:rPr lang="fr-FR" altLang="fr-FR" sz="1800" i="1" dirty="0"/>
              <a:t>al</a:t>
            </a:r>
            <a:r>
              <a:rPr lang="fr-FR" altLang="fr-FR" sz="1800" i="0" dirty="0"/>
              <a:t>., </a:t>
            </a:r>
            <a:r>
              <a:rPr lang="fr-FR" sz="1800" dirty="0"/>
              <a:t>Réanimation (2009) </a:t>
            </a:r>
            <a:r>
              <a:rPr lang="fr-FR" sz="1800" b="1" dirty="0"/>
              <a:t>18</a:t>
            </a:r>
            <a:r>
              <a:rPr lang="fr-FR" sz="1800" dirty="0"/>
              <a:t>, 343—352</a:t>
            </a:r>
            <a:endParaRPr lang="fr-FR" altLang="fr-FR" sz="1800" i="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323528" y="4797152"/>
            <a:ext cx="8424936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42"/>
    </mc:Choice>
    <mc:Fallback>
      <p:transition spd="slow" advTm="2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40040"/>
              </p:ext>
            </p:extLst>
          </p:nvPr>
        </p:nvGraphicFramePr>
        <p:xfrm>
          <a:off x="395536" y="1340768"/>
          <a:ext cx="8352928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2928"/>
              </a:tblGrid>
              <a:tr h="43141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Perfusion</a:t>
                      </a:r>
                      <a:r>
                        <a:rPr lang="fr-FR" sz="2400" baseline="0" dirty="0" smtClean="0"/>
                        <a:t> continue</a:t>
                      </a:r>
                      <a:endParaRPr lang="fr-FR" sz="2400" dirty="0"/>
                    </a:p>
                  </a:txBody>
                  <a:tcPr/>
                </a:tc>
              </a:tr>
              <a:tr h="361680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L’administration des </a:t>
                      </a:r>
                      <a:r>
                        <a:rPr lang="fr-FR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 err="1" smtClean="0"/>
                        <a:t>lactamines</a:t>
                      </a:r>
                      <a:r>
                        <a:rPr lang="fr-FR" sz="2400" dirty="0" smtClean="0"/>
                        <a:t> en perfusion continue pourrait avoir un bénéfice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fr-FR" sz="24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2400" dirty="0" smtClean="0"/>
                        <a:t>Evoquer</a:t>
                      </a:r>
                      <a:r>
                        <a:rPr lang="fr-FR" sz="2400" baseline="0" dirty="0" smtClean="0"/>
                        <a:t> la perfusion continue dans des conditions pharmacodynamiques défavorables: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2400" baseline="0" dirty="0" smtClean="0"/>
                        <a:t>CMI élevées (ou germes à risque de…), notamment </a:t>
                      </a:r>
                      <a:r>
                        <a:rPr lang="fr-FR" sz="2400" i="1" baseline="0" dirty="0" smtClean="0"/>
                        <a:t>P</a:t>
                      </a:r>
                      <a:r>
                        <a:rPr lang="fr-FR" sz="2400" baseline="0" dirty="0" smtClean="0"/>
                        <a:t>. </a:t>
                      </a:r>
                      <a:r>
                        <a:rPr lang="fr-FR" sz="2400" i="1" baseline="0" dirty="0" err="1" smtClean="0"/>
                        <a:t>aeruginosa</a:t>
                      </a:r>
                      <a:r>
                        <a:rPr lang="fr-FR" sz="2400" i="1" baseline="0" dirty="0" smtClean="0"/>
                        <a:t> </a:t>
                      </a:r>
                      <a:r>
                        <a:rPr lang="fr-FR" sz="2400" i="0" baseline="0" dirty="0" smtClean="0"/>
                        <a:t>?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Altération de la PK (augmentation du VD)?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FR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Infections sévères ?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endParaRPr lang="fr-FR" sz="24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fr-FR" sz="2400" baseline="0" dirty="0" smtClean="0">
                          <a:solidFill>
                            <a:schemeClr val="tx1"/>
                          </a:solidFill>
                        </a:rPr>
                        <a:t>Attention au problème de stabilité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endParaRPr lang="fr-FR" sz="240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8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86"/>
    </mc:Choice>
    <mc:Fallback>
      <p:transition spd="slow" advTm="5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dirty="0" smtClean="0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6"/>
    </mc:Choice>
    <mc:Fallback>
      <p:transition spd="slow" advTm="2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err="1">
                <a:solidFill>
                  <a:srgbClr val="404040"/>
                </a:solidFill>
                <a:ea typeface="ＭＳ Ｐゴシック" panose="020B0600070205080204" pitchFamily="34" charset="-128"/>
              </a:rPr>
              <a:t>Pharmacodynamie</a:t>
            </a:r>
            <a:r>
              <a:rPr lang="en-US" sz="36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 des β </a:t>
            </a:r>
            <a:r>
              <a:rPr lang="en-US" sz="3600" dirty="0" err="1">
                <a:solidFill>
                  <a:srgbClr val="404040"/>
                </a:solidFill>
                <a:ea typeface="ＭＳ Ｐゴシック" panose="020B0600070205080204" pitchFamily="34" charset="-128"/>
              </a:rPr>
              <a:t>lactamines</a:t>
            </a:r>
            <a:endParaRPr lang="en-US" sz="3600" dirty="0" smtClean="0">
              <a:solidFill>
                <a:srgbClr val="40404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6866" name="Espace réservé du contenu 8" descr="Craig.jpg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/>
          <a:stretch>
            <a:fillRect/>
          </a:stretch>
        </p:blipFill>
        <p:spPr>
          <a:xfrm>
            <a:off x="2984500" y="1481138"/>
            <a:ext cx="5588000" cy="4805362"/>
          </a:xfrm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771525" y="381000"/>
            <a:ext cx="894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sz="5000">
              <a:latin typeface="Comic Sans MS" panose="030F0702030302020204" pitchFamily="66" charset="0"/>
            </a:endParaRPr>
          </a:p>
        </p:txBody>
      </p:sp>
      <p:sp>
        <p:nvSpPr>
          <p:cNvPr id="36868" name="ZoneTexte 4"/>
          <p:cNvSpPr txBox="1">
            <a:spLocks noChangeArrowheads="1"/>
          </p:cNvSpPr>
          <p:nvPr/>
        </p:nvSpPr>
        <p:spPr bwMode="auto">
          <a:xfrm>
            <a:off x="2386013" y="6416675"/>
            <a:ext cx="6615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sz="1800">
                <a:latin typeface="Comic Sans MS" panose="030F0702030302020204" pitchFamily="66" charset="0"/>
              </a:rPr>
              <a:t>Craig WA, Diagn Microbiol Infect Dis, 1995, 22:89-96</a:t>
            </a:r>
          </a:p>
        </p:txBody>
      </p:sp>
      <p:pic>
        <p:nvPicPr>
          <p:cNvPr id="6" name="Image 5" descr="Crai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"/>
          <a:stretch>
            <a:fillRect/>
          </a:stretch>
        </p:blipFill>
        <p:spPr bwMode="auto">
          <a:xfrm>
            <a:off x="3000375" y="1357313"/>
            <a:ext cx="5572125" cy="4914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33"/>
          <p:cNvSpPr txBox="1">
            <a:spLocks noChangeArrowheads="1"/>
          </p:cNvSpPr>
          <p:nvPr/>
        </p:nvSpPr>
        <p:spPr bwMode="auto">
          <a:xfrm>
            <a:off x="71438" y="2660650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anose="030F0702030302020204" pitchFamily="66" charset="0"/>
              </a:rPr>
              <a:t>Souris neutropénique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Comic Sans MS" panose="030F0702030302020204" pitchFamily="66" charset="0"/>
              </a:rPr>
              <a:t>Pneumonie à </a:t>
            </a:r>
            <a:r>
              <a:rPr lang="en-US" sz="1800" i="1">
                <a:latin typeface="Comic Sans MS" panose="030F0702030302020204" pitchFamily="66" charset="0"/>
              </a:rPr>
              <a:t>K</a:t>
            </a:r>
            <a:r>
              <a:rPr lang="en-US" sz="1800">
                <a:latin typeface="Comic Sans MS" panose="030F0702030302020204" pitchFamily="66" charset="0"/>
              </a:rPr>
              <a:t>. </a:t>
            </a:r>
            <a:r>
              <a:rPr lang="en-US" sz="1800" i="1">
                <a:latin typeface="Comic Sans MS" panose="030F0702030302020204" pitchFamily="66" charset="0"/>
              </a:rPr>
              <a:t>pneumoniae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Comic Sans MS" panose="030F0702030302020204" pitchFamily="66" charset="0"/>
              </a:rPr>
              <a:t>Traitement par cefotaxime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5940152" y="1844824"/>
            <a:ext cx="0" cy="3528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5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62"/>
    </mc:Choice>
    <mc:Fallback>
      <p:transition spd="slow" advTm="2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3600" dirty="0" err="1" smtClean="0">
                <a:solidFill>
                  <a:srgbClr val="404040"/>
                </a:solidFill>
                <a:ea typeface="ＭＳ Ｐゴシック" panose="020B0600070205080204" pitchFamily="34" charset="-128"/>
              </a:rPr>
              <a:t>Pharmacodynamie</a:t>
            </a:r>
            <a:r>
              <a:rPr lang="en-US" sz="3600" dirty="0" smtClean="0">
                <a:solidFill>
                  <a:srgbClr val="404040"/>
                </a:solidFill>
                <a:ea typeface="ＭＳ Ｐゴシック" panose="020B0600070205080204" pitchFamily="34" charset="-128"/>
              </a:rPr>
              <a:t> des β </a:t>
            </a:r>
            <a:r>
              <a:rPr lang="en-US" sz="3600" dirty="0" err="1" smtClean="0">
                <a:solidFill>
                  <a:srgbClr val="404040"/>
                </a:solidFill>
                <a:ea typeface="ＭＳ Ｐゴシック" panose="020B0600070205080204" pitchFamily="34" charset="-128"/>
              </a:rPr>
              <a:t>lactamines</a:t>
            </a:r>
            <a:endParaRPr lang="fr-FR" sz="36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72618"/>
            <a:ext cx="8229600" cy="3511550"/>
          </a:xfrm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43011" name="Rectangle 11"/>
          <p:cNvSpPr>
            <a:spLocks noChangeArrowheads="1"/>
          </p:cNvSpPr>
          <p:nvPr/>
        </p:nvSpPr>
        <p:spPr bwMode="auto">
          <a:xfrm>
            <a:off x="5181600" y="6374656"/>
            <a:ext cx="343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latin typeface="Comic Sans MS" panose="030F0702030302020204" pitchFamily="66" charset="0"/>
              </a:rPr>
              <a:t>W. Craig, données non publiées</a:t>
            </a:r>
          </a:p>
        </p:txBody>
      </p:sp>
      <p:sp>
        <p:nvSpPr>
          <p:cNvPr id="43012" name="Line 7"/>
          <p:cNvSpPr>
            <a:spLocks noChangeShapeType="1"/>
          </p:cNvSpPr>
          <p:nvPr/>
        </p:nvSpPr>
        <p:spPr bwMode="auto">
          <a:xfrm>
            <a:off x="1936750" y="3013918"/>
            <a:ext cx="0" cy="2514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3" name="Text Box 10"/>
          <p:cNvSpPr txBox="1">
            <a:spLocks noChangeArrowheads="1"/>
          </p:cNvSpPr>
          <p:nvPr/>
        </p:nvSpPr>
        <p:spPr bwMode="auto">
          <a:xfrm>
            <a:off x="1676400" y="2702768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>
                <a:solidFill>
                  <a:srgbClr val="FF0000"/>
                </a:solidFill>
                <a:latin typeface="Comic Sans MS" panose="030F0702030302020204" pitchFamily="66" charset="0"/>
              </a:rPr>
              <a:t>40%</a:t>
            </a:r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896938" y="1628800"/>
            <a:ext cx="793418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dirty="0">
                <a:latin typeface="Comic Sans MS" panose="030F0702030302020204" pitchFamily="66" charset="0"/>
              </a:rPr>
              <a:t>Modèles murins d</a:t>
            </a:r>
            <a:r>
              <a:rPr lang="ja-JP" altLang="fr-FR" dirty="0">
                <a:latin typeface="Comic Sans MS" panose="030F0702030302020204" pitchFamily="66" charset="0"/>
              </a:rPr>
              <a:t>’</a:t>
            </a:r>
            <a:r>
              <a:rPr lang="fr-FR" altLang="ja-JP" dirty="0">
                <a:latin typeface="Comic Sans MS" panose="030F0702030302020204" pitchFamily="66" charset="0"/>
              </a:rPr>
              <a:t>infection de cuisse à </a:t>
            </a:r>
            <a:r>
              <a:rPr lang="fr-FR" altLang="ja-JP" i="1" dirty="0">
                <a:latin typeface="Comic Sans MS" panose="030F0702030302020204" pitchFamily="66" charset="0"/>
              </a:rPr>
              <a:t>K. </a:t>
            </a:r>
            <a:r>
              <a:rPr lang="fr-FR" altLang="ja-JP" i="1" dirty="0" err="1" smtClean="0">
                <a:latin typeface="Comic Sans MS" panose="030F0702030302020204" pitchFamily="66" charset="0"/>
              </a:rPr>
              <a:t>pneumoniae</a:t>
            </a:r>
            <a:endParaRPr lang="fr-FR" altLang="ja-JP" i="1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dirty="0" smtClean="0">
                <a:latin typeface="Comic Sans MS" panose="030F0702030302020204" pitchFamily="66" charset="0"/>
              </a:rPr>
              <a:t>Traitement par </a:t>
            </a:r>
            <a:r>
              <a:rPr lang="fr-FR" dirty="0" err="1" smtClean="0">
                <a:latin typeface="Comic Sans MS" panose="030F0702030302020204" pitchFamily="66" charset="0"/>
              </a:rPr>
              <a:t>doripénème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2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4"/>
    </mc:Choice>
    <mc:Fallback>
      <p:transition spd="slow" advTm="2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Couple ATB - bactérie</a:t>
            </a:r>
          </a:p>
        </p:txBody>
      </p:sp>
      <p:graphicFrame>
        <p:nvGraphicFramePr>
          <p:cNvPr id="122958" name="Group 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1504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0487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Couple ATB/ bactérie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Bactériostase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Bactéricidie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</a:tr>
              <a:tr h="90487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C3G- entérobactéries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40%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70%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</a:tr>
              <a:tr h="906463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C3G- S aureus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25%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40%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</a:tr>
              <a:tr h="90487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C3G - pneumocoque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40%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70%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</a:tr>
              <a:tr h="904875"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Amoxicilline -pneumocoque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30%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50%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47125" name="Text Box 82"/>
          <p:cNvSpPr txBox="1">
            <a:spLocks noChangeArrowheads="1"/>
          </p:cNvSpPr>
          <p:nvPr/>
        </p:nvSpPr>
        <p:spPr bwMode="auto">
          <a:xfrm>
            <a:off x="3379663" y="6374656"/>
            <a:ext cx="558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sz="1800" dirty="0">
                <a:latin typeface="Comic Sans MS" panose="030F0702030302020204" pitchFamily="66" charset="0"/>
              </a:rPr>
              <a:t>W.A. Craig, ICAAC 1993; </a:t>
            </a:r>
            <a:r>
              <a:rPr lang="fr-FR" sz="1800" dirty="0" err="1">
                <a:latin typeface="Comic Sans MS" panose="030F0702030302020204" pitchFamily="66" charset="0"/>
              </a:rPr>
              <a:t>Pediatric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Inf</a:t>
            </a:r>
            <a:r>
              <a:rPr lang="fr-FR" sz="1800" dirty="0">
                <a:latin typeface="Comic Sans MS" panose="030F0702030302020204" pitchFamily="66" charset="0"/>
              </a:rPr>
              <a:t> Dis J, 1996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61"/>
    </mc:Choice>
    <mc:Fallback>
      <p:transition spd="slow" advTm="3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>
                <a:ea typeface="ＭＳ Ｐゴシック" panose="020B0600070205080204" pitchFamily="34" charset="-128"/>
              </a:rPr>
              <a:t>Effet post antibiotique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17638"/>
            <a:ext cx="5616575" cy="5251450"/>
          </a:xfrm>
          <a:noFill/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59"/>
    </mc:Choice>
    <mc:Fallback>
      <p:transition spd="slow" advTm="4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12.8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 M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3564</TotalTime>
  <Words>3172</Words>
  <Application>Microsoft Macintosh PowerPoint</Application>
  <PresentationFormat>Présentation à l'écran (4:3)</PresentationFormat>
  <Paragraphs>718</Paragraphs>
  <Slides>59</Slides>
  <Notes>47</Notes>
  <HiddenSlides>0</HiddenSlides>
  <MMClips>57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79" baseType="lpstr">
      <vt:lpstr>Arial Narrow</vt:lpstr>
      <vt:lpstr>Calibri</vt:lpstr>
      <vt:lpstr>Comic Sans MS</vt:lpstr>
      <vt:lpstr>Dutch801BT-Bold</vt:lpstr>
      <vt:lpstr>Helvetica</vt:lpstr>
      <vt:lpstr>HelveticaNeue-BoldCond</vt:lpstr>
      <vt:lpstr>MathematicalPi-Four</vt:lpstr>
      <vt:lpstr>MathTechnicalP03</vt:lpstr>
      <vt:lpstr>Minion-BoldItalic</vt:lpstr>
      <vt:lpstr>Minion-Italic</vt:lpstr>
      <vt:lpstr>Minion-Regular</vt:lpstr>
      <vt:lpstr>Monotype Sorts</vt:lpstr>
      <vt:lpstr>ＭＳ Ｐゴシック</vt:lpstr>
      <vt:lpstr>Symbol</vt:lpstr>
      <vt:lpstr>Times New Roman</vt:lpstr>
      <vt:lpstr>Univers-CondensedBold</vt:lpstr>
      <vt:lpstr>Wingdings</vt:lpstr>
      <vt:lpstr>Wingdings 3</vt:lpstr>
      <vt:lpstr>Arial</vt:lpstr>
      <vt:lpstr>Thème Office</vt:lpstr>
      <vt:lpstr>Optimisation de l’administration des blactamines en réanimation: Pourquoi, pour qui, comment?  </vt:lpstr>
      <vt:lpstr>Pourquoi?</vt:lpstr>
      <vt:lpstr>Pourquoi optimiser les prescriptions de  b lactamines ?</vt:lpstr>
      <vt:lpstr>Un peu d’histoire…</vt:lpstr>
      <vt:lpstr>Paramètres PK-PD corrélés avec l’activité in vivo des antibiotiques </vt:lpstr>
      <vt:lpstr>Pharmacodynamie des β lactamines</vt:lpstr>
      <vt:lpstr>Pharmacodynamie des β lactamines</vt:lpstr>
      <vt:lpstr>Couple ATB - bactérie</vt:lpstr>
      <vt:lpstr>Effet post antibiotique</vt:lpstr>
      <vt:lpstr>Effet post-antibiotique</vt:lpstr>
      <vt:lpstr>Rôle de l’EPA</vt:lpstr>
      <vt:lpstr>En pratique, quel objectif pour les patients ?</vt:lpstr>
      <vt:lpstr>Quel niveau au dessus de la CMI ?</vt:lpstr>
      <vt:lpstr>Présentation PowerPoint</vt:lpstr>
      <vt:lpstr>Pharmacodynamie: modélisation</vt:lpstr>
      <vt:lpstr>Exemple de l’imipénème…</vt:lpstr>
      <vt:lpstr>Pour qui?</vt:lpstr>
      <vt:lpstr>Pharmacocinétique des antibiotiques</vt:lpstr>
      <vt:lpstr>En réanimation…</vt:lpstr>
      <vt:lpstr>En réanimation…</vt:lpstr>
      <vt:lpstr>Les premières heures du traitement sont primordiales</vt:lpstr>
      <vt:lpstr>Influence du délai thérapeutique</vt:lpstr>
      <vt:lpstr>Présentation PowerPoint</vt:lpstr>
      <vt:lpstr>En réanimation…</vt:lpstr>
      <vt:lpstr>Altération des paramètres PK</vt:lpstr>
      <vt:lpstr>Œdèmes et choc septique </vt:lpstr>
      <vt:lpstr>Les œdèmes</vt:lpstr>
      <vt:lpstr>Altération des paramètres PK </vt:lpstr>
      <vt:lpstr>Risque de sous-dosage</vt:lpstr>
      <vt:lpstr>En réanimation…</vt:lpstr>
      <vt:lpstr>Distribution des CMI dans une population bactérienne</vt:lpstr>
      <vt:lpstr>Distribution des CMI dans une population bactérienne</vt:lpstr>
      <vt:lpstr>Présentation PowerPoint</vt:lpstr>
      <vt:lpstr>Comment?</vt:lpstr>
      <vt:lpstr>Comment augmenter le T&gt;CMI?</vt:lpstr>
      <vt:lpstr>Comment augmenter le T&gt;CMI?</vt:lpstr>
      <vt:lpstr>Pharmacodynamie: modélisation méropénème</vt:lpstr>
      <vt:lpstr>Comment augmenter le T&gt;CMI?</vt:lpstr>
      <vt:lpstr>Molécules à ½ vie longue</vt:lpstr>
      <vt:lpstr>Comment augmenter le T&gt;CMI?</vt:lpstr>
      <vt:lpstr>Comment augmenter le T&gt;CMI?</vt:lpstr>
      <vt:lpstr>Perfusion prolongée</vt:lpstr>
      <vt:lpstr>Perfusion prolongée, modélisation (méropénème)</vt:lpstr>
      <vt:lpstr>Pharmacodynamie: étude clinique</vt:lpstr>
      <vt:lpstr>Perfusion prolongée, modélisation (méropénème)</vt:lpstr>
      <vt:lpstr>Présentation PowerPoint</vt:lpstr>
      <vt:lpstr>Pipéracilline-Tazobactam  en perfusion prolongée dans les infections à P. aeruginosa</vt:lpstr>
      <vt:lpstr>Présentation PowerPoint</vt:lpstr>
      <vt:lpstr>Comment augmenter le T&gt;CMI?</vt:lpstr>
      <vt:lpstr>b-lactamines: administration continue</vt:lpstr>
      <vt:lpstr>Présentation PowerPoint</vt:lpstr>
      <vt:lpstr>Modèles pharmacocinétiques: pipéracilline-tazobactam</vt:lpstr>
      <vt:lpstr>b-lactamines: administration continue (IV)</vt:lpstr>
      <vt:lpstr>Présentation PowerPoint</vt:lpstr>
      <vt:lpstr>Comparaison perfusion continue vs discontinue</vt:lpstr>
      <vt:lpstr>b-lactamines: administration continue (IV)  In vivo, pas de confirmation nette de l’avantage PK-PD </vt:lpstr>
      <vt:lpstr>Stabilité des b lactamines</vt:lpstr>
      <vt:lpstr>Présentation PowerPoint</vt:lpstr>
      <vt:lpstr>Conclusions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Optimisation PK PD de l’administration des antibiotiques</dc:title>
  <dc:creator>Olivier PAJOT</dc:creator>
  <cp:lastModifiedBy>Olivier PAJOT</cp:lastModifiedBy>
  <cp:revision>227</cp:revision>
  <dcterms:created xsi:type="dcterms:W3CDTF">2010-05-06T18:20:45Z</dcterms:created>
  <dcterms:modified xsi:type="dcterms:W3CDTF">2017-03-07T14:04:06Z</dcterms:modified>
</cp:coreProperties>
</file>