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8" r:id="rId3"/>
    <p:sldId id="260" r:id="rId4"/>
    <p:sldId id="298" r:id="rId5"/>
    <p:sldId id="335" r:id="rId6"/>
    <p:sldId id="299" r:id="rId7"/>
    <p:sldId id="286" r:id="rId8"/>
    <p:sldId id="300" r:id="rId9"/>
    <p:sldId id="301" r:id="rId10"/>
    <p:sldId id="287" r:id="rId11"/>
    <p:sldId id="283" r:id="rId12"/>
    <p:sldId id="302" r:id="rId13"/>
    <p:sldId id="303" r:id="rId14"/>
    <p:sldId id="304" r:id="rId15"/>
    <p:sldId id="288" r:id="rId16"/>
    <p:sldId id="328" r:id="rId17"/>
    <p:sldId id="329" r:id="rId18"/>
    <p:sldId id="272" r:id="rId19"/>
    <p:sldId id="271" r:id="rId20"/>
    <p:sldId id="273" r:id="rId21"/>
    <p:sldId id="310" r:id="rId22"/>
    <p:sldId id="291" r:id="rId23"/>
    <p:sldId id="274" r:id="rId24"/>
    <p:sldId id="292" r:id="rId25"/>
    <p:sldId id="315" r:id="rId26"/>
    <p:sldId id="311" r:id="rId27"/>
    <p:sldId id="316" r:id="rId28"/>
    <p:sldId id="312" r:id="rId29"/>
    <p:sldId id="317" r:id="rId30"/>
    <p:sldId id="313" r:id="rId31"/>
    <p:sldId id="318" r:id="rId32"/>
    <p:sldId id="314" r:id="rId33"/>
    <p:sldId id="319" r:id="rId34"/>
    <p:sldId id="331" r:id="rId35"/>
    <p:sldId id="332" r:id="rId36"/>
    <p:sldId id="333" r:id="rId37"/>
    <p:sldId id="330" r:id="rId38"/>
    <p:sldId id="334" r:id="rId39"/>
    <p:sldId id="320" r:id="rId40"/>
    <p:sldId id="321" r:id="rId41"/>
    <p:sldId id="322" r:id="rId42"/>
    <p:sldId id="323" r:id="rId43"/>
    <p:sldId id="324" r:id="rId44"/>
    <p:sldId id="305" r:id="rId45"/>
    <p:sldId id="325" r:id="rId46"/>
    <p:sldId id="327" r:id="rId4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0066"/>
    <a:srgbClr val="00009A"/>
    <a:srgbClr val="FF944B"/>
    <a:srgbClr val="FFC8A3"/>
    <a:srgbClr val="FBD6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p:cViewPr varScale="1">
        <p:scale>
          <a:sx n="69" d="100"/>
          <a:sy n="69" d="100"/>
        </p:scale>
        <p:origin x="1362" y="6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137B4D-53E3-434D-B281-3AE44138674E}" type="datetimeFigureOut">
              <a:rPr lang="fr-FR" smtClean="0"/>
              <a:t>12/03/2017</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83FC6-D8A6-48B8-98C3-8B27B8BACF2C}" type="slidenum">
              <a:rPr lang="fr-FR" smtClean="0"/>
              <a:t>‹N°›</a:t>
            </a:fld>
            <a:endParaRPr lang="fr-FR"/>
          </a:p>
        </p:txBody>
      </p:sp>
    </p:spTree>
    <p:extLst>
      <p:ext uri="{BB962C8B-B14F-4D97-AF65-F5344CB8AC3E}">
        <p14:creationId xmlns:p14="http://schemas.microsoft.com/office/powerpoint/2010/main" val="3649864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4A6D4E-4770-4D24-9B0C-F8F877F3A040}" type="slidenum">
              <a:rPr lang="fr-FR" altLang="fr-FR"/>
              <a:pPr eaLnBrk="1" hangingPunct="1"/>
              <a:t>7</a:t>
            </a:fld>
            <a:endParaRPr lang="fr-FR" altLang="fr-FR"/>
          </a:p>
        </p:txBody>
      </p:sp>
      <p:sp>
        <p:nvSpPr>
          <p:cNvPr id="30723" name="Espace réservé de l'image des diapositives 1"/>
          <p:cNvSpPr>
            <a:spLocks noGrp="1" noRot="1" noChangeAspect="1" noTextEdit="1"/>
          </p:cNvSpPr>
          <p:nvPr>
            <p:ph type="sldImg"/>
          </p:nvPr>
        </p:nvSpPr>
        <p:spPr>
          <a:ln/>
        </p:spPr>
      </p:sp>
      <p:sp>
        <p:nvSpPr>
          <p:cNvPr id="3072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latin typeface="Arial" panose="020B0604020202020204" pitchFamily="34" charset="0"/>
            </a:endParaRPr>
          </a:p>
        </p:txBody>
      </p:sp>
      <p:sp>
        <p:nvSpPr>
          <p:cNvPr id="30725" name="Espace réservé du numéro de diapositiv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480B378-EB43-4F4F-BE47-31CCD945A953}" type="slidenum">
              <a:rPr lang="fr-FR" altLang="fr-FR" sz="1200">
                <a:latin typeface="Calibri" panose="020F0502020204030204" pitchFamily="34" charset="0"/>
                <a:cs typeface="Arial" panose="020B0604020202020204" pitchFamily="34" charset="0"/>
              </a:rPr>
              <a:pPr algn="r" eaLnBrk="1" hangingPunct="1"/>
              <a:t>7</a:t>
            </a:fld>
            <a:endParaRPr lang="fr-FR" altLang="fr-FR"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27791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24</a:t>
            </a:fld>
            <a:endParaRPr lang="fr-FR" altLang="fr-FR" sz="1200">
              <a:latin typeface="Calibri" panose="020F0502020204030204" pitchFamily="34" charset="0"/>
            </a:endParaRPr>
          </a:p>
        </p:txBody>
      </p:sp>
    </p:spTree>
    <p:extLst>
      <p:ext uri="{BB962C8B-B14F-4D97-AF65-F5344CB8AC3E}">
        <p14:creationId xmlns:p14="http://schemas.microsoft.com/office/powerpoint/2010/main" val="2633884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25</a:t>
            </a:fld>
            <a:endParaRPr lang="fr-FR" altLang="fr-FR" sz="1200">
              <a:latin typeface="Calibri" panose="020F0502020204030204" pitchFamily="34" charset="0"/>
            </a:endParaRPr>
          </a:p>
        </p:txBody>
      </p:sp>
    </p:spTree>
    <p:extLst>
      <p:ext uri="{BB962C8B-B14F-4D97-AF65-F5344CB8AC3E}">
        <p14:creationId xmlns:p14="http://schemas.microsoft.com/office/powerpoint/2010/main" val="3002876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26</a:t>
            </a:fld>
            <a:endParaRPr lang="fr-FR" altLang="fr-FR" sz="1200">
              <a:latin typeface="Calibri" panose="020F0502020204030204" pitchFamily="34" charset="0"/>
            </a:endParaRPr>
          </a:p>
        </p:txBody>
      </p:sp>
    </p:spTree>
    <p:extLst>
      <p:ext uri="{BB962C8B-B14F-4D97-AF65-F5344CB8AC3E}">
        <p14:creationId xmlns:p14="http://schemas.microsoft.com/office/powerpoint/2010/main" val="350813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100" name="Espace réservé du numéro de diapositive 3"/>
          <p:cNvSpPr txBox="1">
            <a:spLocks noGrp="1"/>
          </p:cNvSpPr>
          <p:nvPr/>
        </p:nvSpPr>
        <p:spPr bwMode="auto">
          <a:xfrm>
            <a:off x="3884613" y="8685213"/>
            <a:ext cx="2971800" cy="457200"/>
          </a:xfrm>
          <a:prstGeom prst="rect">
            <a:avLst/>
          </a:prstGeom>
          <a:noFill/>
          <a:ln>
            <a:miter lim="800000"/>
            <a:headEnd/>
            <a:tailEnd/>
          </a:ln>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7A848B3-CB46-403D-B1F8-879A43CD8AFF}" type="slidenum">
              <a:rPr lang="fr-FR" altLang="fr-FR" sz="1200">
                <a:latin typeface="Calibri" panose="020F0502020204030204" pitchFamily="34" charset="0"/>
              </a:rPr>
              <a:pPr algn="r" eaLnBrk="1" hangingPunct="1"/>
              <a:t>27</a:t>
            </a:fld>
            <a:endParaRPr lang="fr-FR" altLang="fr-FR" sz="1200">
              <a:latin typeface="Calibri" panose="020F0502020204030204" pitchFamily="34" charset="0"/>
            </a:endParaRPr>
          </a:p>
        </p:txBody>
      </p:sp>
    </p:spTree>
    <p:extLst>
      <p:ext uri="{BB962C8B-B14F-4D97-AF65-F5344CB8AC3E}">
        <p14:creationId xmlns:p14="http://schemas.microsoft.com/office/powerpoint/2010/main" val="1615190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28</a:t>
            </a:fld>
            <a:endParaRPr lang="fr-FR" altLang="fr-FR" sz="1200">
              <a:latin typeface="Calibri" panose="020F0502020204030204" pitchFamily="34" charset="0"/>
            </a:endParaRPr>
          </a:p>
        </p:txBody>
      </p:sp>
    </p:spTree>
    <p:extLst>
      <p:ext uri="{BB962C8B-B14F-4D97-AF65-F5344CB8AC3E}">
        <p14:creationId xmlns:p14="http://schemas.microsoft.com/office/powerpoint/2010/main" val="4266029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29</a:t>
            </a:fld>
            <a:endParaRPr lang="fr-FR" altLang="fr-FR" sz="1200">
              <a:latin typeface="Calibri" panose="020F0502020204030204" pitchFamily="34" charset="0"/>
            </a:endParaRPr>
          </a:p>
        </p:txBody>
      </p:sp>
    </p:spTree>
    <p:extLst>
      <p:ext uri="{BB962C8B-B14F-4D97-AF65-F5344CB8AC3E}">
        <p14:creationId xmlns:p14="http://schemas.microsoft.com/office/powerpoint/2010/main" val="2302042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30</a:t>
            </a:fld>
            <a:endParaRPr lang="fr-FR" altLang="fr-FR" sz="1200">
              <a:latin typeface="Calibri" panose="020F0502020204030204" pitchFamily="34" charset="0"/>
            </a:endParaRPr>
          </a:p>
        </p:txBody>
      </p:sp>
    </p:spTree>
    <p:extLst>
      <p:ext uri="{BB962C8B-B14F-4D97-AF65-F5344CB8AC3E}">
        <p14:creationId xmlns:p14="http://schemas.microsoft.com/office/powerpoint/2010/main" val="375596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31</a:t>
            </a:fld>
            <a:endParaRPr lang="fr-FR" altLang="fr-FR" sz="1200">
              <a:latin typeface="Calibri" panose="020F0502020204030204" pitchFamily="34" charset="0"/>
            </a:endParaRPr>
          </a:p>
        </p:txBody>
      </p:sp>
    </p:spTree>
    <p:extLst>
      <p:ext uri="{BB962C8B-B14F-4D97-AF65-F5344CB8AC3E}">
        <p14:creationId xmlns:p14="http://schemas.microsoft.com/office/powerpoint/2010/main" val="2644059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32</a:t>
            </a:fld>
            <a:endParaRPr lang="fr-FR" altLang="fr-FR" sz="1200">
              <a:latin typeface="Calibri" panose="020F0502020204030204" pitchFamily="34" charset="0"/>
            </a:endParaRPr>
          </a:p>
        </p:txBody>
      </p:sp>
    </p:spTree>
    <p:extLst>
      <p:ext uri="{BB962C8B-B14F-4D97-AF65-F5344CB8AC3E}">
        <p14:creationId xmlns:p14="http://schemas.microsoft.com/office/powerpoint/2010/main" val="970273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33</a:t>
            </a:fld>
            <a:endParaRPr lang="fr-FR" altLang="fr-FR" sz="1200">
              <a:latin typeface="Calibri" panose="020F0502020204030204" pitchFamily="34" charset="0"/>
            </a:endParaRPr>
          </a:p>
        </p:txBody>
      </p:sp>
    </p:spTree>
    <p:extLst>
      <p:ext uri="{BB962C8B-B14F-4D97-AF65-F5344CB8AC3E}">
        <p14:creationId xmlns:p14="http://schemas.microsoft.com/office/powerpoint/2010/main" val="453055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7451D4-1ED2-4A55-9078-012D23DA9268}" type="slidenum">
              <a:rPr lang="fr-FR" altLang="fr-FR">
                <a:latin typeface="Arial" panose="020B0604020202020204" pitchFamily="34" charset="0"/>
              </a:rPr>
              <a:pPr>
                <a:spcBef>
                  <a:spcPct val="0"/>
                </a:spcBef>
              </a:pPr>
              <a:t>8</a:t>
            </a:fld>
            <a:endParaRPr lang="fr-FR" altLang="fr-FR">
              <a:latin typeface="Arial" panose="020B0604020202020204" pitchFamily="34" charset="0"/>
            </a:endParaRPr>
          </a:p>
        </p:txBody>
      </p:sp>
      <p:sp>
        <p:nvSpPr>
          <p:cNvPr id="8195"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latin typeface="Arial" panose="020B0604020202020204" pitchFamily="34" charset="0"/>
            </a:endParaRPr>
          </a:p>
        </p:txBody>
      </p:sp>
      <p:sp>
        <p:nvSpPr>
          <p:cNvPr id="8197" name="Espace réservé du numéro de diapositiv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2CF1DA0-E171-481E-A587-D926364783C0}" type="slidenum">
              <a:rPr lang="fr-FR" altLang="fr-FR">
                <a:cs typeface="Arial" panose="020B0604020202020204" pitchFamily="34" charset="0"/>
              </a:rPr>
              <a:pPr algn="r" eaLnBrk="1" hangingPunct="1">
                <a:spcBef>
                  <a:spcPct val="0"/>
                </a:spcBef>
              </a:pPr>
              <a:t>8</a:t>
            </a:fld>
            <a:endParaRPr lang="fr-FR" altLang="fr-FR">
              <a:cs typeface="Arial" panose="020B0604020202020204" pitchFamily="34" charset="0"/>
            </a:endParaRPr>
          </a:p>
        </p:txBody>
      </p:sp>
    </p:spTree>
    <p:extLst>
      <p:ext uri="{BB962C8B-B14F-4D97-AF65-F5344CB8AC3E}">
        <p14:creationId xmlns:p14="http://schemas.microsoft.com/office/powerpoint/2010/main" val="3417093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38</a:t>
            </a:fld>
            <a:endParaRPr lang="fr-FR" altLang="fr-FR" sz="1200">
              <a:latin typeface="Calibri" panose="020F0502020204030204" pitchFamily="34" charset="0"/>
            </a:endParaRPr>
          </a:p>
        </p:txBody>
      </p:sp>
    </p:spTree>
    <p:extLst>
      <p:ext uri="{BB962C8B-B14F-4D97-AF65-F5344CB8AC3E}">
        <p14:creationId xmlns:p14="http://schemas.microsoft.com/office/powerpoint/2010/main" val="877540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39</a:t>
            </a:fld>
            <a:endParaRPr lang="fr-FR" altLang="fr-FR" sz="1200">
              <a:latin typeface="Calibri" panose="020F0502020204030204" pitchFamily="34" charset="0"/>
            </a:endParaRPr>
          </a:p>
        </p:txBody>
      </p:sp>
    </p:spTree>
    <p:extLst>
      <p:ext uri="{BB962C8B-B14F-4D97-AF65-F5344CB8AC3E}">
        <p14:creationId xmlns:p14="http://schemas.microsoft.com/office/powerpoint/2010/main" val="877540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40</a:t>
            </a:fld>
            <a:endParaRPr lang="fr-FR" altLang="fr-FR" sz="1200">
              <a:latin typeface="Calibri" panose="020F0502020204030204" pitchFamily="34" charset="0"/>
            </a:endParaRPr>
          </a:p>
        </p:txBody>
      </p:sp>
    </p:spTree>
    <p:extLst>
      <p:ext uri="{BB962C8B-B14F-4D97-AF65-F5344CB8AC3E}">
        <p14:creationId xmlns:p14="http://schemas.microsoft.com/office/powerpoint/2010/main" val="4134759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41</a:t>
            </a:fld>
            <a:endParaRPr lang="fr-FR" altLang="fr-FR" sz="1200">
              <a:latin typeface="Calibri" panose="020F0502020204030204" pitchFamily="34" charset="0"/>
            </a:endParaRPr>
          </a:p>
        </p:txBody>
      </p:sp>
    </p:spTree>
    <p:extLst>
      <p:ext uri="{BB962C8B-B14F-4D97-AF65-F5344CB8AC3E}">
        <p14:creationId xmlns:p14="http://schemas.microsoft.com/office/powerpoint/2010/main" val="1927306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42</a:t>
            </a:fld>
            <a:endParaRPr lang="fr-FR" altLang="fr-FR" sz="1200">
              <a:latin typeface="Calibri" panose="020F0502020204030204" pitchFamily="34" charset="0"/>
            </a:endParaRPr>
          </a:p>
        </p:txBody>
      </p:sp>
    </p:spTree>
    <p:extLst>
      <p:ext uri="{BB962C8B-B14F-4D97-AF65-F5344CB8AC3E}">
        <p14:creationId xmlns:p14="http://schemas.microsoft.com/office/powerpoint/2010/main" val="1927306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6F90A-AC80-4B1A-8C86-434D61178C62}" type="slidenum">
              <a:rPr lang="fr-FR" altLang="fr-FR" sz="1200">
                <a:latin typeface="Calibri" panose="020F0502020204030204" pitchFamily="34" charset="0"/>
              </a:rPr>
              <a:pPr algn="r" eaLnBrk="1" hangingPunct="1"/>
              <a:t>43</a:t>
            </a:fld>
            <a:endParaRPr lang="fr-FR" altLang="fr-FR" sz="1200">
              <a:latin typeface="Calibri" panose="020F0502020204030204" pitchFamily="34" charset="0"/>
            </a:endParaRPr>
          </a:p>
        </p:txBody>
      </p:sp>
    </p:spTree>
    <p:extLst>
      <p:ext uri="{BB962C8B-B14F-4D97-AF65-F5344CB8AC3E}">
        <p14:creationId xmlns:p14="http://schemas.microsoft.com/office/powerpoint/2010/main" val="192730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99D046-85D1-44EB-94AF-B0098014ED82}" type="slidenum">
              <a:rPr lang="fr-FR" altLang="fr-FR">
                <a:latin typeface="Arial" panose="020B0604020202020204" pitchFamily="34" charset="0"/>
              </a:rPr>
              <a:pPr>
                <a:spcBef>
                  <a:spcPct val="0"/>
                </a:spcBef>
              </a:pPr>
              <a:t>9</a:t>
            </a:fld>
            <a:endParaRPr lang="fr-FR" altLang="fr-FR">
              <a:latin typeface="Arial" panose="020B0604020202020204" pitchFamily="34" charset="0"/>
            </a:endParaRPr>
          </a:p>
        </p:txBody>
      </p:sp>
      <p:sp>
        <p:nvSpPr>
          <p:cNvPr id="10243"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latin typeface="Arial" panose="020B0604020202020204" pitchFamily="34" charset="0"/>
            </a:endParaRPr>
          </a:p>
        </p:txBody>
      </p:sp>
      <p:sp>
        <p:nvSpPr>
          <p:cNvPr id="10245" name="Espace réservé du numéro de diapositiv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7F4D605-AD1E-4612-9D99-638380914E7C}" type="slidenum">
              <a:rPr lang="fr-FR" altLang="fr-FR">
                <a:cs typeface="Arial" panose="020B0604020202020204" pitchFamily="34" charset="0"/>
              </a:rPr>
              <a:pPr algn="r" eaLnBrk="1" hangingPunct="1">
                <a:spcBef>
                  <a:spcPct val="0"/>
                </a:spcBef>
              </a:pPr>
              <a:t>9</a:t>
            </a:fld>
            <a:endParaRPr lang="fr-FR" altLang="fr-FR">
              <a:cs typeface="Arial" panose="020B0604020202020204" pitchFamily="34" charset="0"/>
            </a:endParaRPr>
          </a:p>
        </p:txBody>
      </p:sp>
    </p:spTree>
    <p:extLst>
      <p:ext uri="{BB962C8B-B14F-4D97-AF65-F5344CB8AC3E}">
        <p14:creationId xmlns:p14="http://schemas.microsoft.com/office/powerpoint/2010/main" val="7582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93082DC-E375-4A07-B3C4-7C3C5BB83857}" type="slidenum">
              <a:rPr lang="fr-FR" altLang="fr-FR"/>
              <a:pPr eaLnBrk="1" hangingPunct="1"/>
              <a:t>10</a:t>
            </a:fld>
            <a:endParaRPr lang="fr-FR" altLang="fr-FR"/>
          </a:p>
        </p:txBody>
      </p:sp>
      <p:sp>
        <p:nvSpPr>
          <p:cNvPr id="31747" name="Espace réservé de l'image des diapositives 1"/>
          <p:cNvSpPr>
            <a:spLocks noGrp="1" noRot="1" noChangeAspect="1" noTextEdit="1"/>
          </p:cNvSpPr>
          <p:nvPr>
            <p:ph type="sldImg"/>
          </p:nvPr>
        </p:nvSpPr>
        <p:spPr>
          <a:ln/>
        </p:spPr>
      </p:sp>
      <p:sp>
        <p:nvSpPr>
          <p:cNvPr id="3174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latin typeface="Arial" panose="020B0604020202020204" pitchFamily="34" charset="0"/>
            </a:endParaRPr>
          </a:p>
        </p:txBody>
      </p:sp>
      <p:sp>
        <p:nvSpPr>
          <p:cNvPr id="31749" name="Espace réservé du numéro de diapositiv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C122F3F-575F-4915-8709-5E16D86ABBB1}" type="slidenum">
              <a:rPr lang="fr-FR" altLang="fr-FR" sz="1200">
                <a:latin typeface="Calibri" panose="020F0502020204030204" pitchFamily="34" charset="0"/>
                <a:cs typeface="Arial" panose="020B0604020202020204" pitchFamily="34" charset="0"/>
              </a:rPr>
              <a:pPr algn="r" eaLnBrk="1" hangingPunct="1"/>
              <a:t>10</a:t>
            </a:fld>
            <a:endParaRPr lang="fr-FR" altLang="fr-FR"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5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a:ln/>
        </p:spPr>
      </p:sp>
      <p:sp>
        <p:nvSpPr>
          <p:cNvPr id="3891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latin typeface="Arial" panose="020B0604020202020204" pitchFamily="34" charset="0"/>
            </a:endParaRPr>
          </a:p>
        </p:txBody>
      </p:sp>
      <p:sp>
        <p:nvSpPr>
          <p:cNvPr id="38916" name="Espace réservé du numéro de diapositiv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19F2B08-86DC-41F8-9A9D-5E9343E4B53B}" type="slidenum">
              <a:rPr lang="fr-FR" altLang="fr-FR" sz="1200">
                <a:latin typeface="Calibri" panose="020F0502020204030204" pitchFamily="34" charset="0"/>
              </a:rPr>
              <a:pPr algn="r" eaLnBrk="1" hangingPunct="1"/>
              <a:t>13</a:t>
            </a:fld>
            <a:endParaRPr lang="fr-FR" altLang="fr-FR" sz="1200">
              <a:latin typeface="Calibri" panose="020F0502020204030204" pitchFamily="34" charset="0"/>
            </a:endParaRPr>
          </a:p>
        </p:txBody>
      </p:sp>
    </p:spTree>
    <p:extLst>
      <p:ext uri="{BB962C8B-B14F-4D97-AF65-F5344CB8AC3E}">
        <p14:creationId xmlns:p14="http://schemas.microsoft.com/office/powerpoint/2010/main" val="1953030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ln/>
        </p:spPr>
      </p:sp>
      <p:sp>
        <p:nvSpPr>
          <p:cNvPr id="399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97394A0-EEF6-4983-92C8-29F6CC8E8F31}" type="slidenum">
              <a:rPr lang="fr-FR" altLang="fr-FR" sz="1200">
                <a:latin typeface="Calibri" panose="020F0502020204030204" pitchFamily="34" charset="0"/>
              </a:rPr>
              <a:pPr algn="r" eaLnBrk="1" hangingPunct="1"/>
              <a:t>14</a:t>
            </a:fld>
            <a:endParaRPr lang="fr-FR" altLang="fr-FR" sz="1200">
              <a:latin typeface="Calibri" panose="020F0502020204030204" pitchFamily="34" charset="0"/>
            </a:endParaRPr>
          </a:p>
        </p:txBody>
      </p:sp>
    </p:spTree>
    <p:extLst>
      <p:ext uri="{BB962C8B-B14F-4D97-AF65-F5344CB8AC3E}">
        <p14:creationId xmlns:p14="http://schemas.microsoft.com/office/powerpoint/2010/main" val="3404387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AD9DC68-E38F-4A73-B790-290589ED5680}" type="slidenum">
              <a:rPr lang="fr-FR" altLang="fr-FR"/>
              <a:pPr eaLnBrk="1" hangingPunct="1"/>
              <a:t>15</a:t>
            </a:fld>
            <a:endParaRPr lang="fr-FR" altLang="fr-FR"/>
          </a:p>
        </p:txBody>
      </p:sp>
      <p:sp>
        <p:nvSpPr>
          <p:cNvPr id="32771" name="Espace réservé de l'image des diapositives 1"/>
          <p:cNvSpPr>
            <a:spLocks noGrp="1" noRot="1" noChangeAspect="1" noTextEdit="1"/>
          </p:cNvSpPr>
          <p:nvPr>
            <p:ph type="sldImg"/>
          </p:nvPr>
        </p:nvSpPr>
        <p:spPr>
          <a:ln/>
        </p:spPr>
      </p:sp>
      <p:sp>
        <p:nvSpPr>
          <p:cNvPr id="3277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latin typeface="Arial" panose="020B0604020202020204" pitchFamily="34" charset="0"/>
            </a:endParaRPr>
          </a:p>
        </p:txBody>
      </p:sp>
      <p:sp>
        <p:nvSpPr>
          <p:cNvPr id="32773" name="Espace réservé du numéro de diapositiv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6B32CA2-8A36-4BE9-827C-78BD1DCE9CE7}" type="slidenum">
              <a:rPr lang="fr-FR" altLang="fr-FR" sz="1200">
                <a:latin typeface="Calibri" panose="020F0502020204030204" pitchFamily="34" charset="0"/>
                <a:cs typeface="Arial" panose="020B0604020202020204" pitchFamily="34" charset="0"/>
              </a:rPr>
              <a:pPr algn="r" eaLnBrk="1" hangingPunct="1"/>
              <a:t>15</a:t>
            </a:fld>
            <a:endParaRPr lang="fr-FR" altLang="fr-FR"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07084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a:ln/>
        </p:spPr>
      </p:sp>
      <p:sp>
        <p:nvSpPr>
          <p:cNvPr id="358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A956CE5-E22E-45FC-BEB2-870BED09AD26}" type="slidenum">
              <a:rPr lang="fr-FR" altLang="fr-FR" sz="1200">
                <a:latin typeface="Calibri" panose="020F0502020204030204" pitchFamily="34" charset="0"/>
              </a:rPr>
              <a:pPr algn="r" eaLnBrk="1" hangingPunct="1"/>
              <a:t>21</a:t>
            </a:fld>
            <a:endParaRPr lang="fr-FR" altLang="fr-FR" sz="1200">
              <a:latin typeface="Calibri" panose="020F0502020204030204" pitchFamily="34" charset="0"/>
            </a:endParaRPr>
          </a:p>
        </p:txBody>
      </p:sp>
    </p:spTree>
    <p:extLst>
      <p:ext uri="{BB962C8B-B14F-4D97-AF65-F5344CB8AC3E}">
        <p14:creationId xmlns:p14="http://schemas.microsoft.com/office/powerpoint/2010/main" val="2164820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a:ln/>
        </p:spPr>
      </p:sp>
      <p:sp>
        <p:nvSpPr>
          <p:cNvPr id="358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A956CE5-E22E-45FC-BEB2-870BED09AD26}" type="slidenum">
              <a:rPr lang="fr-FR" altLang="fr-FR" sz="1200">
                <a:latin typeface="Calibri" panose="020F0502020204030204" pitchFamily="34" charset="0"/>
              </a:rPr>
              <a:pPr algn="r" eaLnBrk="1" hangingPunct="1"/>
              <a:t>22</a:t>
            </a:fld>
            <a:endParaRPr lang="fr-FR" altLang="fr-FR" sz="1200">
              <a:latin typeface="Calibri" panose="020F0502020204030204" pitchFamily="34" charset="0"/>
            </a:endParaRPr>
          </a:p>
        </p:txBody>
      </p:sp>
    </p:spTree>
    <p:extLst>
      <p:ext uri="{BB962C8B-B14F-4D97-AF65-F5344CB8AC3E}">
        <p14:creationId xmlns:p14="http://schemas.microsoft.com/office/powerpoint/2010/main" val="3831965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98FE0D02-1D53-4B49-9F9C-928C725224FB}" type="datetimeFigureOut">
              <a:rPr lang="fr-FR" smtClean="0"/>
              <a:t>12/03/2017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24BCEEF-8F83-4C8E-972D-9A08F6A9A243}" type="slidenum">
              <a:rPr lang="fr-FR" smtClean="0"/>
              <a:t>‹N°›</a:t>
            </a:fld>
            <a:endParaRPr lang="fr-FR"/>
          </a:p>
        </p:txBody>
      </p:sp>
    </p:spTree>
    <p:extLst>
      <p:ext uri="{BB962C8B-B14F-4D97-AF65-F5344CB8AC3E}">
        <p14:creationId xmlns:p14="http://schemas.microsoft.com/office/powerpoint/2010/main" val="3869561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8FE0D02-1D53-4B49-9F9C-928C725224FB}" type="datetimeFigureOut">
              <a:rPr lang="fr-FR" smtClean="0"/>
              <a:t>12/03/2017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24BCEEF-8F83-4C8E-972D-9A08F6A9A243}" type="slidenum">
              <a:rPr lang="fr-FR" smtClean="0"/>
              <a:t>‹N°›</a:t>
            </a:fld>
            <a:endParaRPr lang="fr-FR"/>
          </a:p>
        </p:txBody>
      </p:sp>
    </p:spTree>
    <p:extLst>
      <p:ext uri="{BB962C8B-B14F-4D97-AF65-F5344CB8AC3E}">
        <p14:creationId xmlns:p14="http://schemas.microsoft.com/office/powerpoint/2010/main" val="4264173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8FE0D02-1D53-4B49-9F9C-928C725224FB}" type="datetimeFigureOut">
              <a:rPr lang="fr-FR" smtClean="0"/>
              <a:t>12/03/2017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24BCEEF-8F83-4C8E-972D-9A08F6A9A243}" type="slidenum">
              <a:rPr lang="fr-FR" smtClean="0"/>
              <a:t>‹N°›</a:t>
            </a:fld>
            <a:endParaRPr lang="fr-FR"/>
          </a:p>
        </p:txBody>
      </p:sp>
    </p:spTree>
    <p:extLst>
      <p:ext uri="{BB962C8B-B14F-4D97-AF65-F5344CB8AC3E}">
        <p14:creationId xmlns:p14="http://schemas.microsoft.com/office/powerpoint/2010/main" val="1372247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8FE0D02-1D53-4B49-9F9C-928C725224FB}" type="datetimeFigureOut">
              <a:rPr lang="fr-FR" smtClean="0"/>
              <a:t>12/03/2017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24BCEEF-8F83-4C8E-972D-9A08F6A9A243}" type="slidenum">
              <a:rPr lang="fr-FR" smtClean="0"/>
              <a:t>‹N°›</a:t>
            </a:fld>
            <a:endParaRPr lang="fr-FR"/>
          </a:p>
        </p:txBody>
      </p:sp>
    </p:spTree>
    <p:extLst>
      <p:ext uri="{BB962C8B-B14F-4D97-AF65-F5344CB8AC3E}">
        <p14:creationId xmlns:p14="http://schemas.microsoft.com/office/powerpoint/2010/main" val="2120598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98FE0D02-1D53-4B49-9F9C-928C725224FB}" type="datetimeFigureOut">
              <a:rPr lang="fr-FR" smtClean="0"/>
              <a:t>12/03/2017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24BCEEF-8F83-4C8E-972D-9A08F6A9A243}" type="slidenum">
              <a:rPr lang="fr-FR" smtClean="0"/>
              <a:t>‹N°›</a:t>
            </a:fld>
            <a:endParaRPr lang="fr-FR"/>
          </a:p>
        </p:txBody>
      </p:sp>
    </p:spTree>
    <p:extLst>
      <p:ext uri="{BB962C8B-B14F-4D97-AF65-F5344CB8AC3E}">
        <p14:creationId xmlns:p14="http://schemas.microsoft.com/office/powerpoint/2010/main" val="2469169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8FE0D02-1D53-4B49-9F9C-928C725224FB}" type="datetimeFigureOut">
              <a:rPr lang="fr-FR" smtClean="0"/>
              <a:t>12/03/2017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24BCEEF-8F83-4C8E-972D-9A08F6A9A243}" type="slidenum">
              <a:rPr lang="fr-FR" smtClean="0"/>
              <a:t>‹N°›</a:t>
            </a:fld>
            <a:endParaRPr lang="fr-FR"/>
          </a:p>
        </p:txBody>
      </p:sp>
    </p:spTree>
    <p:extLst>
      <p:ext uri="{BB962C8B-B14F-4D97-AF65-F5344CB8AC3E}">
        <p14:creationId xmlns:p14="http://schemas.microsoft.com/office/powerpoint/2010/main" val="3860296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8FE0D02-1D53-4B49-9F9C-928C725224FB}" type="datetimeFigureOut">
              <a:rPr lang="fr-FR" smtClean="0"/>
              <a:t>12/03/2017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24BCEEF-8F83-4C8E-972D-9A08F6A9A243}" type="slidenum">
              <a:rPr lang="fr-FR" smtClean="0"/>
              <a:t>‹N°›</a:t>
            </a:fld>
            <a:endParaRPr lang="fr-FR"/>
          </a:p>
        </p:txBody>
      </p:sp>
    </p:spTree>
    <p:extLst>
      <p:ext uri="{BB962C8B-B14F-4D97-AF65-F5344CB8AC3E}">
        <p14:creationId xmlns:p14="http://schemas.microsoft.com/office/powerpoint/2010/main" val="887611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8FE0D02-1D53-4B49-9F9C-928C725224FB}" type="datetimeFigureOut">
              <a:rPr lang="fr-FR" smtClean="0"/>
              <a:t>12/03/2017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24BCEEF-8F83-4C8E-972D-9A08F6A9A243}" type="slidenum">
              <a:rPr lang="fr-FR" smtClean="0"/>
              <a:t>‹N°›</a:t>
            </a:fld>
            <a:endParaRPr lang="fr-FR"/>
          </a:p>
        </p:txBody>
      </p:sp>
    </p:spTree>
    <p:extLst>
      <p:ext uri="{BB962C8B-B14F-4D97-AF65-F5344CB8AC3E}">
        <p14:creationId xmlns:p14="http://schemas.microsoft.com/office/powerpoint/2010/main" val="3765541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8FE0D02-1D53-4B49-9F9C-928C725224FB}" type="datetimeFigureOut">
              <a:rPr lang="fr-FR" smtClean="0"/>
              <a:t>12/03/2017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24BCEEF-8F83-4C8E-972D-9A08F6A9A243}" type="slidenum">
              <a:rPr lang="fr-FR" smtClean="0"/>
              <a:t>‹N°›</a:t>
            </a:fld>
            <a:endParaRPr lang="fr-FR"/>
          </a:p>
        </p:txBody>
      </p:sp>
    </p:spTree>
    <p:extLst>
      <p:ext uri="{BB962C8B-B14F-4D97-AF65-F5344CB8AC3E}">
        <p14:creationId xmlns:p14="http://schemas.microsoft.com/office/powerpoint/2010/main" val="447980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98FE0D02-1D53-4B49-9F9C-928C725224FB}" type="datetimeFigureOut">
              <a:rPr lang="fr-FR" smtClean="0"/>
              <a:t>12/03/2017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24BCEEF-8F83-4C8E-972D-9A08F6A9A243}" type="slidenum">
              <a:rPr lang="fr-FR" smtClean="0"/>
              <a:t>‹N°›</a:t>
            </a:fld>
            <a:endParaRPr lang="fr-FR"/>
          </a:p>
        </p:txBody>
      </p:sp>
    </p:spTree>
    <p:extLst>
      <p:ext uri="{BB962C8B-B14F-4D97-AF65-F5344CB8AC3E}">
        <p14:creationId xmlns:p14="http://schemas.microsoft.com/office/powerpoint/2010/main" val="377925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98FE0D02-1D53-4B49-9F9C-928C725224FB}" type="datetimeFigureOut">
              <a:rPr lang="fr-FR" smtClean="0"/>
              <a:t>12/03/2017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24BCEEF-8F83-4C8E-972D-9A08F6A9A243}" type="slidenum">
              <a:rPr lang="fr-FR" smtClean="0"/>
              <a:t>‹N°›</a:t>
            </a:fld>
            <a:endParaRPr lang="fr-FR"/>
          </a:p>
        </p:txBody>
      </p:sp>
    </p:spTree>
    <p:extLst>
      <p:ext uri="{BB962C8B-B14F-4D97-AF65-F5344CB8AC3E}">
        <p14:creationId xmlns:p14="http://schemas.microsoft.com/office/powerpoint/2010/main" val="200928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FE0D02-1D53-4B49-9F9C-928C725224FB}" type="datetimeFigureOut">
              <a:rPr lang="fr-FR" smtClean="0"/>
              <a:t>12/03/2017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BCEEF-8F83-4C8E-972D-9A08F6A9A243}" type="slidenum">
              <a:rPr lang="fr-FR" smtClean="0"/>
              <a:t>‹N°›</a:t>
            </a:fld>
            <a:endParaRPr lang="fr-FR"/>
          </a:p>
        </p:txBody>
      </p:sp>
    </p:spTree>
    <p:extLst>
      <p:ext uri="{BB962C8B-B14F-4D97-AF65-F5344CB8AC3E}">
        <p14:creationId xmlns:p14="http://schemas.microsoft.com/office/powerpoint/2010/main" val="3545887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audio" Target="../media/media14.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7.xml"/><Relationship Id="rId7" Type="http://schemas.openxmlformats.org/officeDocument/2006/relationships/image" Target="../media/image33.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38.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2.m4a"/><Relationship Id="rId7" Type="http://schemas.openxmlformats.org/officeDocument/2006/relationships/image" Target="../media/image40.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9.jpeg"/><Relationship Id="rId5" Type="http://schemas.openxmlformats.org/officeDocument/2006/relationships/slideLayout" Target="../slideLayouts/slideLayout7.xml"/><Relationship Id="rId4" Type="http://schemas.openxmlformats.org/officeDocument/2006/relationships/audio" Target="../media/media22.m4a"/><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8.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56.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6.png"/><Relationship Id="rId4" Type="http://schemas.openxmlformats.org/officeDocument/2006/relationships/notesSlide" Target="../notesSlides/notesSlide12.xml"/><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6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6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67.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16.xml"/><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69.png"/><Relationship Id="rId4"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7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png"/><Relationship Id="rId5" Type="http://schemas.openxmlformats.org/officeDocument/2006/relationships/image" Target="../media/image73.png"/><Relationship Id="rId4"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77.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png"/><Relationship Id="rId5" Type="http://schemas.openxmlformats.org/officeDocument/2006/relationships/image" Target="../media/image780.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7.xml"/><Relationship Id="rId7" Type="http://schemas.openxmlformats.org/officeDocument/2006/relationships/image" Target="../media/image87.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86.gif"/><Relationship Id="rId5" Type="http://schemas.openxmlformats.org/officeDocument/2006/relationships/image" Target="../media/image85.png"/><Relationship Id="rId4" Type="http://schemas.openxmlformats.org/officeDocument/2006/relationships/notesSlide" Target="../notesSlides/notesSlide2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07/relationships/media" Target="../media/media43.m4a"/><Relationship Id="rId7" Type="http://schemas.openxmlformats.org/officeDocument/2006/relationships/image" Target="../media/image89.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notesSlide" Target="../notesSlides/notesSlide22.xml"/><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92.png"/><Relationship Id="rId4" Type="http://schemas.openxmlformats.org/officeDocument/2006/relationships/audio" Target="../media/media43.m4a"/><Relationship Id="rId9" Type="http://schemas.openxmlformats.org/officeDocument/2006/relationships/image" Target="../media/image91.png"/></Relationships>
</file>

<file path=ppt/slides/_rels/slide4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7.xml"/><Relationship Id="rId7" Type="http://schemas.openxmlformats.org/officeDocument/2006/relationships/image" Target="../media/image95.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23.xml"/><Relationship Id="rId9"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9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8" Type="http://schemas.openxmlformats.org/officeDocument/2006/relationships/image" Target="../media/image99.png"/><Relationship Id="rId3" Type="http://schemas.microsoft.com/office/2007/relationships/media" Target="../media/media47.m4a"/><Relationship Id="rId7" Type="http://schemas.openxmlformats.org/officeDocument/2006/relationships/image" Target="../media/image98.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notesSlide" Target="../notesSlides/notesSlide25.xml"/><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audio" Target="../media/media47.m4a"/><Relationship Id="rId9"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04.png"/><Relationship Id="rId5" Type="http://schemas.openxmlformats.org/officeDocument/2006/relationships/image" Target="../media/image102.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86" y="2058472"/>
            <a:ext cx="9144385" cy="3877985"/>
          </a:xfrm>
          <a:prstGeom prst="rect">
            <a:avLst/>
          </a:prstGeom>
          <a:gradFill flip="none" rotWithShape="1">
            <a:gsLst>
              <a:gs pos="0">
                <a:srgbClr val="000066"/>
              </a:gs>
              <a:gs pos="50000">
                <a:srgbClr val="000066"/>
              </a:gs>
              <a:gs pos="100000">
                <a:srgbClr val="00009A"/>
              </a:gs>
            </a:gsLst>
            <a:path path="circle">
              <a:fillToRect l="50000" t="50000" r="50000" b="50000"/>
            </a:path>
            <a:tileRect/>
          </a:gradFill>
        </p:spPr>
        <p:txBody>
          <a:bodyPr wrap="square" rtlCol="0">
            <a:spAutoFit/>
          </a:bodyPr>
          <a:lstStyle/>
          <a:p>
            <a:pPr algn="ctr"/>
            <a:endParaRPr lang="fr-FR" sz="800" b="1" dirty="0">
              <a:latin typeface="Arial" panose="020B0604020202020204" pitchFamily="34" charset="0"/>
              <a:cs typeface="Arial" panose="020B0604020202020204" pitchFamily="34" charset="0"/>
            </a:endParaRPr>
          </a:p>
          <a:p>
            <a:pPr algn="ctr"/>
            <a:r>
              <a:rPr lang="fr-FR" b="1" dirty="0">
                <a:solidFill>
                  <a:srgbClr val="FF944B"/>
                </a:solidFill>
                <a:latin typeface="Arial" panose="020B0604020202020204" pitchFamily="34" charset="0"/>
                <a:cs typeface="Arial" panose="020B0604020202020204" pitchFamily="34" charset="0"/>
              </a:rPr>
              <a:t>DESC de Réanimation Médicale</a:t>
            </a:r>
          </a:p>
          <a:p>
            <a:pPr algn="ctr"/>
            <a:r>
              <a:rPr lang="fr-FR" b="1" dirty="0">
                <a:solidFill>
                  <a:srgbClr val="FF944B"/>
                </a:solidFill>
                <a:latin typeface="Arial" panose="020B0604020202020204" pitchFamily="34" charset="0"/>
                <a:cs typeface="Arial" panose="020B0604020202020204" pitchFamily="34" charset="0"/>
              </a:rPr>
              <a:t>Paris – Jeudi 16 mars 2017</a:t>
            </a:r>
          </a:p>
          <a:p>
            <a:pPr algn="ctr"/>
            <a:endParaRPr lang="fr-FR" sz="1000" dirty="0">
              <a:solidFill>
                <a:schemeClr val="bg1"/>
              </a:solidFill>
              <a:latin typeface="Arial" panose="020B0604020202020204" pitchFamily="34" charset="0"/>
              <a:cs typeface="Arial" panose="020B0604020202020204" pitchFamily="34" charset="0"/>
            </a:endParaRPr>
          </a:p>
          <a:p>
            <a:pPr algn="ctr"/>
            <a:r>
              <a:rPr lang="fr-FR" sz="3200" b="1" dirty="0">
                <a:solidFill>
                  <a:schemeClr val="bg1"/>
                </a:solidFill>
                <a:latin typeface="Arial" panose="020B0604020202020204" pitchFamily="34" charset="0"/>
                <a:cs typeface="Arial" panose="020B0604020202020204" pitchFamily="34" charset="0"/>
              </a:rPr>
              <a:t>Nouveaux outils de diagnostic microbiologique : quel apport pour la conduite de l’antibiothérapie?</a:t>
            </a:r>
          </a:p>
          <a:p>
            <a:pPr algn="ctr"/>
            <a:endParaRPr lang="fr-FR" sz="1000" dirty="0">
              <a:solidFill>
                <a:schemeClr val="bg1"/>
              </a:solidFill>
              <a:latin typeface="Arial" panose="020B0604020202020204" pitchFamily="34" charset="0"/>
              <a:cs typeface="Arial" panose="020B0604020202020204" pitchFamily="34" charset="0"/>
            </a:endParaRPr>
          </a:p>
          <a:p>
            <a:pPr algn="ctr"/>
            <a:r>
              <a:rPr lang="fr-FR" sz="2400" b="1" dirty="0">
                <a:solidFill>
                  <a:schemeClr val="bg1"/>
                </a:solidFill>
                <a:latin typeface="Arial" panose="020B0604020202020204" pitchFamily="34" charset="0"/>
                <a:cs typeface="Arial" panose="020B0604020202020204" pitchFamily="34" charset="0"/>
              </a:rPr>
              <a:t>François Barbier</a:t>
            </a:r>
          </a:p>
          <a:p>
            <a:pPr algn="ctr"/>
            <a:r>
              <a:rPr lang="fr-FR" dirty="0">
                <a:solidFill>
                  <a:schemeClr val="bg1"/>
                </a:solidFill>
                <a:latin typeface="Arial" panose="020B0604020202020204" pitchFamily="34" charset="0"/>
                <a:cs typeface="Arial" panose="020B0604020202020204" pitchFamily="34" charset="0"/>
              </a:rPr>
              <a:t>Réanimation Médicale</a:t>
            </a:r>
          </a:p>
          <a:p>
            <a:pPr algn="ctr"/>
            <a:r>
              <a:rPr lang="fr-FR" dirty="0">
                <a:solidFill>
                  <a:schemeClr val="bg1"/>
                </a:solidFill>
                <a:latin typeface="Arial" panose="020B0604020202020204" pitchFamily="34" charset="0"/>
                <a:cs typeface="Arial" panose="020B0604020202020204" pitchFamily="34" charset="0"/>
              </a:rPr>
              <a:t>Hôpital de la Source – Centre Hospitalier Régional d’Orléans</a:t>
            </a:r>
          </a:p>
          <a:p>
            <a:pPr algn="ctr"/>
            <a:r>
              <a:rPr lang="fr-FR" u="sng" dirty="0">
                <a:solidFill>
                  <a:schemeClr val="bg1"/>
                </a:solidFill>
                <a:latin typeface="Arial" panose="020B0604020202020204" pitchFamily="34" charset="0"/>
                <a:cs typeface="Arial" panose="020B0604020202020204" pitchFamily="34" charset="0"/>
              </a:rPr>
              <a:t>francois.barbier@chr-orleans.fr</a:t>
            </a:r>
          </a:p>
          <a:p>
            <a:pPr algn="ctr"/>
            <a:endParaRPr lang="fr-FR" sz="800" dirty="0">
              <a:latin typeface="Arial" panose="020B0604020202020204" pitchFamily="34" charset="0"/>
              <a:cs typeface="Arial" panose="020B0604020202020204" pitchFamily="34" charset="0"/>
            </a:endParaRPr>
          </a:p>
        </p:txBody>
      </p:sp>
      <p:pic>
        <p:nvPicPr>
          <p:cNvPr id="7170" name="Picture 2" descr="Afficher l'image d'origin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51" r="1787" b="5228"/>
          <a:stretch/>
        </p:blipFill>
        <p:spPr bwMode="auto">
          <a:xfrm>
            <a:off x="-385" y="0"/>
            <a:ext cx="2414193" cy="20637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fficher l'image d'origi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650" t="5475" r="5795" b="1736"/>
          <a:stretch/>
        </p:blipFill>
        <p:spPr bwMode="auto">
          <a:xfrm>
            <a:off x="2413560" y="-9541"/>
            <a:ext cx="2158440" cy="209677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0" descr="Résultat de recherche d'images pour &quot;dna&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12" descr="Résultat de recherche d'images pour &quot;dna&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14" descr="Résultat de recherche d'images pour &quot;dna&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6" descr="Résultat de recherche d'images pour &quot;dna&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8" descr="Résultat de recherche d'images pour &quot;dna wallpaper&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188" name="Picture 20"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4"/>
            <a:ext cx="3701344" cy="208200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hat constitutes a 'good' ICU nurse handover in end of life care?  "/>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409" t="758" r="2124" b="16583"/>
          <a:stretch/>
        </p:blipFill>
        <p:spPr bwMode="auto">
          <a:xfrm>
            <a:off x="6672472" y="-9543"/>
            <a:ext cx="2471528" cy="206801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0" y="2063746"/>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lIns="91396" tIns="45700" rIns="91396" bIns="457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cs typeface="Arial" panose="020B0604020202020204" pitchFamily="34" charset="0"/>
            </a:endParaRPr>
          </a:p>
        </p:txBody>
      </p:sp>
      <p:sp>
        <p:nvSpPr>
          <p:cNvPr id="8" name="Text Box 3"/>
          <p:cNvSpPr txBox="1">
            <a:spLocks noChangeArrowheads="1"/>
          </p:cNvSpPr>
          <p:nvPr/>
        </p:nvSpPr>
        <p:spPr bwMode="auto">
          <a:xfrm>
            <a:off x="21348" y="5927537"/>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lIns="91396" tIns="45700" rIns="91396" bIns="457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cs typeface="Arial" panose="020B0604020202020204" pitchFamily="34" charset="0"/>
            </a:endParaRPr>
          </a:p>
        </p:txBody>
      </p:sp>
      <p:pic>
        <p:nvPicPr>
          <p:cNvPr id="1026" name="Picture 2" descr="Afficher l'image d'orig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078" y="5590013"/>
            <a:ext cx="889490" cy="1142535"/>
          </a:xfrm>
          <a:prstGeom prst="rect">
            <a:avLst/>
          </a:prstGeom>
          <a:noFill/>
          <a:effectLst>
            <a:outerShdw blurRad="50800" dist="38100" dir="2700000" algn="tl" rotWithShape="0">
              <a:srgbClr val="660066">
                <a:alpha val="40000"/>
              </a:srgbClr>
            </a:outerShdw>
          </a:effectLst>
          <a:extLst>
            <a:ext uri="{909E8E84-426E-40DD-AFC4-6F175D3DCCD1}">
              <a14:hiddenFill xmlns:a14="http://schemas.microsoft.com/office/drawing/2010/main">
                <a:solidFill>
                  <a:srgbClr val="FFFFFF"/>
                </a:solidFill>
              </a14:hiddenFill>
            </a:ext>
          </a:extLst>
        </p:spPr>
      </p:pic>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296602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3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614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sp>
        <p:nvSpPr>
          <p:cNvPr id="11" name="Rectangle 10"/>
          <p:cNvSpPr/>
          <p:nvPr/>
        </p:nvSpPr>
        <p:spPr>
          <a:xfrm>
            <a:off x="7164388" y="620713"/>
            <a:ext cx="1368425" cy="64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à coins arrondis 6"/>
          <p:cNvSpPr/>
          <p:nvPr/>
        </p:nvSpPr>
        <p:spPr>
          <a:xfrm>
            <a:off x="90488" y="429457"/>
            <a:ext cx="8963025" cy="1023970"/>
          </a:xfrm>
          <a:prstGeom prst="round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400" b="1" dirty="0">
                <a:solidFill>
                  <a:schemeClr val="bg1"/>
                </a:solidFill>
                <a:latin typeface="Arial" panose="020B0604020202020204" pitchFamily="34" charset="0"/>
                <a:cs typeface="Arial" panose="020B0604020202020204" pitchFamily="34" charset="0"/>
              </a:rPr>
              <a:t>Multi-résistance = probabilité accrue d’antibiothérapie probabiliste inadéquate</a:t>
            </a:r>
          </a:p>
        </p:txBody>
      </p:sp>
      <p:sp>
        <p:nvSpPr>
          <p:cNvPr id="8" name="Rectangle à coins arrondis 7"/>
          <p:cNvSpPr/>
          <p:nvPr/>
        </p:nvSpPr>
        <p:spPr>
          <a:xfrm>
            <a:off x="90488" y="1653309"/>
            <a:ext cx="8963025" cy="647700"/>
          </a:xfrm>
          <a:prstGeom prst="roundRect">
            <a:avLst/>
          </a:prstGeom>
          <a:solidFill>
            <a:schemeClr val="bg1">
              <a:lumMod val="95000"/>
            </a:schemeClr>
          </a:solid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i="1" dirty="0" err="1">
                <a:solidFill>
                  <a:schemeClr val="tx1"/>
                </a:solidFill>
                <a:latin typeface="Arial" panose="020B0604020202020204" pitchFamily="34" charset="0"/>
                <a:cs typeface="Arial" panose="020B0604020202020204" pitchFamily="34" charset="0"/>
                <a:sym typeface="Wingdings"/>
              </a:rPr>
              <a:t>Staphylococcus</a:t>
            </a:r>
            <a:r>
              <a:rPr lang="fr-FR" sz="2000" b="1" i="1" dirty="0">
                <a:solidFill>
                  <a:schemeClr val="tx1"/>
                </a:solidFill>
                <a:latin typeface="Arial" panose="020B0604020202020204" pitchFamily="34" charset="0"/>
                <a:cs typeface="Arial" panose="020B0604020202020204" pitchFamily="34" charset="0"/>
                <a:sym typeface="Wingdings"/>
              </a:rPr>
              <a:t> aureus </a:t>
            </a:r>
            <a:r>
              <a:rPr lang="fr-FR" sz="2000" b="1" dirty="0">
                <a:solidFill>
                  <a:schemeClr val="tx1"/>
                </a:solidFill>
                <a:latin typeface="Arial" panose="020B0604020202020204" pitchFamily="34" charset="0"/>
                <a:cs typeface="Arial" panose="020B0604020202020204" pitchFamily="34" charset="0"/>
                <a:sym typeface="Wingdings"/>
              </a:rPr>
              <a:t>résistant à la </a:t>
            </a:r>
            <a:r>
              <a:rPr lang="fr-FR" sz="2000" b="1" dirty="0" err="1">
                <a:solidFill>
                  <a:schemeClr val="tx1"/>
                </a:solidFill>
                <a:latin typeface="Arial" panose="020B0604020202020204" pitchFamily="34" charset="0"/>
                <a:cs typeface="Arial" panose="020B0604020202020204" pitchFamily="34" charset="0"/>
                <a:sym typeface="Wingdings"/>
              </a:rPr>
              <a:t>méticilline</a:t>
            </a:r>
            <a:r>
              <a:rPr lang="fr-FR" sz="2000" b="1" dirty="0">
                <a:solidFill>
                  <a:schemeClr val="tx1"/>
                </a:solidFill>
                <a:latin typeface="Arial" panose="020B0604020202020204" pitchFamily="34" charset="0"/>
                <a:cs typeface="Arial" panose="020B0604020202020204" pitchFamily="34" charset="0"/>
                <a:sym typeface="Wingdings"/>
              </a:rPr>
              <a:t> (SARM</a:t>
            </a:r>
            <a:r>
              <a:rPr lang="fr-FR" sz="2000" b="1" dirty="0">
                <a:solidFill>
                  <a:srgbClr val="4D4D4D"/>
                </a:solidFill>
                <a:latin typeface="Arial" panose="020B0604020202020204" pitchFamily="34" charset="0"/>
                <a:cs typeface="Arial" panose="020B0604020202020204" pitchFamily="34" charset="0"/>
                <a:sym typeface="Wingdings"/>
              </a:rPr>
              <a:t>)</a:t>
            </a:r>
          </a:p>
          <a:p>
            <a:pPr algn="ctr">
              <a:defRPr/>
            </a:pPr>
            <a:r>
              <a:rPr lang="fr-FR" sz="1200" dirty="0">
                <a:solidFill>
                  <a:srgbClr val="4D4D4D"/>
                </a:solidFill>
                <a:latin typeface="Arial" panose="020B0604020202020204" pitchFamily="34" charset="0"/>
                <a:cs typeface="Arial" panose="020B0604020202020204" pitchFamily="34" charset="0"/>
                <a:sym typeface="Wingdings"/>
              </a:rPr>
              <a:t>Paul et al. </a:t>
            </a:r>
            <a:r>
              <a:rPr lang="fr-FR" sz="1200" i="1" dirty="0">
                <a:solidFill>
                  <a:srgbClr val="4D4D4D"/>
                </a:solidFill>
                <a:latin typeface="Arial" panose="020B0604020202020204" pitchFamily="34" charset="0"/>
                <a:cs typeface="Arial" panose="020B0604020202020204" pitchFamily="34" charset="0"/>
                <a:sym typeface="Wingdings"/>
              </a:rPr>
              <a:t>J </a:t>
            </a:r>
            <a:r>
              <a:rPr lang="fr-FR" sz="1200" i="1" dirty="0" err="1">
                <a:solidFill>
                  <a:srgbClr val="4D4D4D"/>
                </a:solidFill>
                <a:latin typeface="Arial" panose="020B0604020202020204" pitchFamily="34" charset="0"/>
                <a:cs typeface="Arial" panose="020B0604020202020204" pitchFamily="34" charset="0"/>
                <a:sym typeface="Wingdings"/>
              </a:rPr>
              <a:t>Antimicrob</a:t>
            </a:r>
            <a:r>
              <a:rPr lang="fr-FR" sz="1200" i="1" dirty="0">
                <a:solidFill>
                  <a:srgbClr val="4D4D4D"/>
                </a:solidFill>
                <a:latin typeface="Arial" panose="020B0604020202020204" pitchFamily="34" charset="0"/>
                <a:cs typeface="Arial" panose="020B0604020202020204" pitchFamily="34" charset="0"/>
                <a:sym typeface="Wingdings"/>
              </a:rPr>
              <a:t> Agents </a:t>
            </a:r>
            <a:r>
              <a:rPr lang="fr-FR" sz="1200" dirty="0">
                <a:solidFill>
                  <a:srgbClr val="4D4D4D"/>
                </a:solidFill>
                <a:latin typeface="Arial" panose="020B0604020202020204" pitchFamily="34" charset="0"/>
                <a:cs typeface="Arial" panose="020B0604020202020204" pitchFamily="34" charset="0"/>
                <a:sym typeface="Wingdings"/>
              </a:rPr>
              <a:t>2010; 65: 2658-2665</a:t>
            </a:r>
            <a:endParaRPr lang="fr-FR" b="1" dirty="0">
              <a:solidFill>
                <a:srgbClr val="4D4D4D"/>
              </a:solidFill>
              <a:latin typeface="Arial" panose="020B0604020202020204" pitchFamily="34" charset="0"/>
              <a:cs typeface="Arial" panose="020B0604020202020204" pitchFamily="34" charset="0"/>
            </a:endParaRPr>
          </a:p>
        </p:txBody>
      </p:sp>
      <p:sp>
        <p:nvSpPr>
          <p:cNvPr id="9" name="Rectangle à coins arrondis 8"/>
          <p:cNvSpPr/>
          <p:nvPr/>
        </p:nvSpPr>
        <p:spPr>
          <a:xfrm>
            <a:off x="90488" y="2441721"/>
            <a:ext cx="8963025" cy="1050490"/>
          </a:xfrm>
          <a:prstGeom prst="roundRect">
            <a:avLst/>
          </a:prstGeom>
          <a:solidFill>
            <a:schemeClr val="bg1">
              <a:lumMod val="95000"/>
            </a:schemeClr>
          </a:solid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dirty="0">
                <a:solidFill>
                  <a:schemeClr val="tx1"/>
                </a:solidFill>
                <a:latin typeface="Arial" panose="020B0604020202020204" pitchFamily="34" charset="0"/>
                <a:cs typeface="Arial" panose="020B0604020202020204" pitchFamily="34" charset="0"/>
                <a:sym typeface="Wingdings"/>
              </a:rPr>
              <a:t>Entérobactéries productrices de béta-</a:t>
            </a:r>
            <a:r>
              <a:rPr lang="fr-FR" sz="2000" b="1" dirty="0" err="1">
                <a:solidFill>
                  <a:schemeClr val="tx1"/>
                </a:solidFill>
                <a:latin typeface="Arial" panose="020B0604020202020204" pitchFamily="34" charset="0"/>
                <a:cs typeface="Arial" panose="020B0604020202020204" pitchFamily="34" charset="0"/>
                <a:sym typeface="Wingdings"/>
              </a:rPr>
              <a:t>lactamase</a:t>
            </a:r>
            <a:r>
              <a:rPr lang="fr-FR" sz="2000" b="1" dirty="0">
                <a:solidFill>
                  <a:schemeClr val="tx1"/>
                </a:solidFill>
                <a:latin typeface="Arial" panose="020B0604020202020204" pitchFamily="34" charset="0"/>
                <a:cs typeface="Arial" panose="020B0604020202020204" pitchFamily="34" charset="0"/>
                <a:sym typeface="Wingdings"/>
              </a:rPr>
              <a:t> à spectre élargi (EBLSE)</a:t>
            </a:r>
          </a:p>
          <a:p>
            <a:pPr algn="ctr">
              <a:defRPr/>
            </a:pPr>
            <a:r>
              <a:rPr lang="fr-FR" sz="1200" dirty="0" err="1">
                <a:solidFill>
                  <a:srgbClr val="4D4D4D"/>
                </a:solidFill>
                <a:latin typeface="Arial" panose="020B0604020202020204" pitchFamily="34" charset="0"/>
                <a:cs typeface="Arial" panose="020B0604020202020204" pitchFamily="34" charset="0"/>
                <a:sym typeface="Wingdings"/>
              </a:rPr>
              <a:t>Schwaber</a:t>
            </a:r>
            <a:r>
              <a:rPr lang="fr-FR" sz="1200" dirty="0">
                <a:solidFill>
                  <a:srgbClr val="4D4D4D"/>
                </a:solidFill>
                <a:latin typeface="Arial" panose="020B0604020202020204" pitchFamily="34" charset="0"/>
                <a:cs typeface="Arial" panose="020B0604020202020204" pitchFamily="34" charset="0"/>
                <a:sym typeface="Wingdings"/>
              </a:rPr>
              <a:t> &amp; </a:t>
            </a:r>
            <a:r>
              <a:rPr lang="fr-FR" sz="1200" dirty="0" err="1">
                <a:solidFill>
                  <a:srgbClr val="4D4D4D"/>
                </a:solidFill>
                <a:latin typeface="Arial" panose="020B0604020202020204" pitchFamily="34" charset="0"/>
                <a:cs typeface="Arial" panose="020B0604020202020204" pitchFamily="34" charset="0"/>
                <a:sym typeface="Wingdings"/>
              </a:rPr>
              <a:t>Carmeli</a:t>
            </a:r>
            <a:r>
              <a:rPr lang="fr-FR" sz="1200" dirty="0">
                <a:solidFill>
                  <a:srgbClr val="4D4D4D"/>
                </a:solidFill>
                <a:latin typeface="Arial" panose="020B0604020202020204" pitchFamily="34" charset="0"/>
                <a:cs typeface="Arial" panose="020B0604020202020204" pitchFamily="34" charset="0"/>
                <a:sym typeface="Wingdings"/>
              </a:rPr>
              <a:t>. </a:t>
            </a:r>
            <a:r>
              <a:rPr lang="fr-FR" sz="1200" i="1" dirty="0">
                <a:solidFill>
                  <a:srgbClr val="4D4D4D"/>
                </a:solidFill>
                <a:latin typeface="Arial" panose="020B0604020202020204" pitchFamily="34" charset="0"/>
                <a:cs typeface="Arial" panose="020B0604020202020204" pitchFamily="34" charset="0"/>
                <a:sym typeface="Wingdings"/>
              </a:rPr>
              <a:t>J </a:t>
            </a:r>
            <a:r>
              <a:rPr lang="fr-FR" sz="1200" i="1" dirty="0" err="1">
                <a:solidFill>
                  <a:srgbClr val="4D4D4D"/>
                </a:solidFill>
                <a:latin typeface="Arial" panose="020B0604020202020204" pitchFamily="34" charset="0"/>
                <a:cs typeface="Arial" panose="020B0604020202020204" pitchFamily="34" charset="0"/>
                <a:sym typeface="Wingdings"/>
              </a:rPr>
              <a:t>Antimicrob</a:t>
            </a:r>
            <a:r>
              <a:rPr lang="fr-FR" sz="1200" i="1" dirty="0">
                <a:solidFill>
                  <a:srgbClr val="4D4D4D"/>
                </a:solidFill>
                <a:latin typeface="Arial" panose="020B0604020202020204" pitchFamily="34" charset="0"/>
                <a:cs typeface="Arial" panose="020B0604020202020204" pitchFamily="34" charset="0"/>
                <a:sym typeface="Wingdings"/>
              </a:rPr>
              <a:t> Agents </a:t>
            </a:r>
            <a:r>
              <a:rPr lang="fr-FR" sz="1200" dirty="0">
                <a:solidFill>
                  <a:srgbClr val="4D4D4D"/>
                </a:solidFill>
                <a:latin typeface="Arial" panose="020B0604020202020204" pitchFamily="34" charset="0"/>
                <a:cs typeface="Arial" panose="020B0604020202020204" pitchFamily="34" charset="0"/>
                <a:sym typeface="Wingdings"/>
              </a:rPr>
              <a:t>2007; 60: 913-920</a:t>
            </a:r>
          </a:p>
        </p:txBody>
      </p:sp>
      <p:sp>
        <p:nvSpPr>
          <p:cNvPr id="13" name="Rectangle à coins arrondis 12"/>
          <p:cNvSpPr/>
          <p:nvPr/>
        </p:nvSpPr>
        <p:spPr>
          <a:xfrm>
            <a:off x="90488" y="3633503"/>
            <a:ext cx="8963025" cy="647700"/>
          </a:xfrm>
          <a:prstGeom prst="roundRect">
            <a:avLst/>
          </a:prstGeom>
          <a:solidFill>
            <a:schemeClr val="bg1">
              <a:lumMod val="95000"/>
            </a:schemeClr>
          </a:solid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dirty="0">
                <a:solidFill>
                  <a:schemeClr val="tx1"/>
                </a:solidFill>
                <a:latin typeface="Arial" panose="020B0604020202020204" pitchFamily="34" charset="0"/>
                <a:cs typeface="Arial" panose="020B0604020202020204" pitchFamily="34" charset="0"/>
                <a:sym typeface="Wingdings"/>
              </a:rPr>
              <a:t>Entérobactéries productrices de </a:t>
            </a:r>
            <a:r>
              <a:rPr lang="fr-FR" sz="2000" b="1" dirty="0" err="1">
                <a:solidFill>
                  <a:schemeClr val="tx1"/>
                </a:solidFill>
                <a:latin typeface="Arial" panose="020B0604020202020204" pitchFamily="34" charset="0"/>
                <a:cs typeface="Arial" panose="020B0604020202020204" pitchFamily="34" charset="0"/>
                <a:sym typeface="Wingdings"/>
              </a:rPr>
              <a:t>carbapénémases</a:t>
            </a:r>
            <a:endParaRPr lang="fr-FR" sz="2000" b="1" dirty="0">
              <a:solidFill>
                <a:schemeClr val="tx1"/>
              </a:solidFill>
              <a:latin typeface="Arial" panose="020B0604020202020204" pitchFamily="34" charset="0"/>
              <a:cs typeface="Arial" panose="020B0604020202020204" pitchFamily="34" charset="0"/>
              <a:sym typeface="Wingdings"/>
            </a:endParaRPr>
          </a:p>
          <a:p>
            <a:pPr algn="ctr">
              <a:defRPr/>
            </a:pPr>
            <a:r>
              <a:rPr lang="fr-FR" sz="1200" dirty="0" err="1">
                <a:solidFill>
                  <a:srgbClr val="4D4D4D"/>
                </a:solidFill>
                <a:latin typeface="Arial" panose="020B0604020202020204" pitchFamily="34" charset="0"/>
                <a:cs typeface="Arial" panose="020B0604020202020204" pitchFamily="34" charset="0"/>
                <a:sym typeface="Wingdings"/>
              </a:rPr>
              <a:t>Girometti</a:t>
            </a:r>
            <a:r>
              <a:rPr lang="fr-FR" sz="1200" dirty="0">
                <a:solidFill>
                  <a:srgbClr val="4D4D4D"/>
                </a:solidFill>
                <a:latin typeface="Arial" panose="020B0604020202020204" pitchFamily="34" charset="0"/>
                <a:cs typeface="Arial" panose="020B0604020202020204" pitchFamily="34" charset="0"/>
                <a:sym typeface="Wingdings"/>
              </a:rPr>
              <a:t> et al. </a:t>
            </a:r>
            <a:r>
              <a:rPr lang="fr-FR" sz="1200" i="1" dirty="0" err="1">
                <a:solidFill>
                  <a:srgbClr val="4D4D4D"/>
                </a:solidFill>
                <a:latin typeface="Arial" panose="020B0604020202020204" pitchFamily="34" charset="0"/>
                <a:cs typeface="Arial" panose="020B0604020202020204" pitchFamily="34" charset="0"/>
                <a:sym typeface="Wingdings"/>
              </a:rPr>
              <a:t>Medicine</a:t>
            </a:r>
            <a:r>
              <a:rPr lang="fr-FR" sz="1200" i="1" dirty="0">
                <a:solidFill>
                  <a:srgbClr val="4D4D4D"/>
                </a:solidFill>
                <a:latin typeface="Arial" panose="020B0604020202020204" pitchFamily="34" charset="0"/>
                <a:cs typeface="Arial" panose="020B0604020202020204" pitchFamily="34" charset="0"/>
                <a:sym typeface="Wingdings"/>
              </a:rPr>
              <a:t> (Baltimore)</a:t>
            </a:r>
            <a:r>
              <a:rPr lang="fr-FR" sz="1200" dirty="0">
                <a:solidFill>
                  <a:srgbClr val="4D4D4D"/>
                </a:solidFill>
                <a:latin typeface="Arial" panose="020B0604020202020204" pitchFamily="34" charset="0"/>
                <a:cs typeface="Arial" panose="020B0604020202020204" pitchFamily="34" charset="0"/>
                <a:sym typeface="Wingdings"/>
              </a:rPr>
              <a:t> 2014; 93: 298-309</a:t>
            </a:r>
          </a:p>
        </p:txBody>
      </p:sp>
      <p:sp>
        <p:nvSpPr>
          <p:cNvPr id="14" name="Rectangle à coins arrondis 13"/>
          <p:cNvSpPr/>
          <p:nvPr/>
        </p:nvSpPr>
        <p:spPr>
          <a:xfrm>
            <a:off x="90488" y="4437353"/>
            <a:ext cx="8963025" cy="647700"/>
          </a:xfrm>
          <a:prstGeom prst="roundRect">
            <a:avLst/>
          </a:prstGeom>
          <a:solidFill>
            <a:schemeClr val="bg1">
              <a:lumMod val="95000"/>
            </a:schemeClr>
          </a:solid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i="1" dirty="0" err="1">
                <a:solidFill>
                  <a:schemeClr val="tx1"/>
                </a:solidFill>
                <a:latin typeface="Arial" panose="020B0604020202020204" pitchFamily="34" charset="0"/>
                <a:cs typeface="Arial" panose="020B0604020202020204" pitchFamily="34" charset="0"/>
                <a:sym typeface="Wingdings"/>
              </a:rPr>
              <a:t>Pseudomonas</a:t>
            </a:r>
            <a:r>
              <a:rPr lang="fr-FR" sz="2000" b="1" i="1" dirty="0">
                <a:solidFill>
                  <a:schemeClr val="tx1"/>
                </a:solidFill>
                <a:latin typeface="Arial" panose="020B0604020202020204" pitchFamily="34" charset="0"/>
                <a:cs typeface="Arial" panose="020B0604020202020204" pitchFamily="34" charset="0"/>
                <a:sym typeface="Wingdings"/>
              </a:rPr>
              <a:t> </a:t>
            </a:r>
            <a:r>
              <a:rPr lang="fr-FR" sz="2000" b="1" i="1" dirty="0" err="1">
                <a:solidFill>
                  <a:schemeClr val="tx1"/>
                </a:solidFill>
                <a:latin typeface="Arial" panose="020B0604020202020204" pitchFamily="34" charset="0"/>
                <a:cs typeface="Arial" panose="020B0604020202020204" pitchFamily="34" charset="0"/>
                <a:sym typeface="Wingdings"/>
              </a:rPr>
              <a:t>aeruginosa</a:t>
            </a:r>
            <a:r>
              <a:rPr lang="fr-FR" sz="2000" b="1" i="1" dirty="0">
                <a:solidFill>
                  <a:schemeClr val="tx1"/>
                </a:solidFill>
                <a:latin typeface="Arial" panose="020B0604020202020204" pitchFamily="34" charset="0"/>
                <a:cs typeface="Arial" panose="020B0604020202020204" pitchFamily="34" charset="0"/>
                <a:sym typeface="Wingdings"/>
              </a:rPr>
              <a:t> </a:t>
            </a:r>
            <a:r>
              <a:rPr lang="fr-FR" sz="2000" b="1" dirty="0">
                <a:solidFill>
                  <a:schemeClr val="tx1"/>
                </a:solidFill>
                <a:latin typeface="Arial" panose="020B0604020202020204" pitchFamily="34" charset="0"/>
                <a:cs typeface="Arial" panose="020B0604020202020204" pitchFamily="34" charset="0"/>
                <a:sym typeface="Wingdings"/>
              </a:rPr>
              <a:t>multi-résistant</a:t>
            </a:r>
          </a:p>
          <a:p>
            <a:pPr algn="ctr">
              <a:defRPr/>
            </a:pPr>
            <a:r>
              <a:rPr lang="fr-FR" sz="1200" dirty="0" err="1">
                <a:solidFill>
                  <a:srgbClr val="4D4D4D"/>
                </a:solidFill>
                <a:latin typeface="Arial" panose="020B0604020202020204" pitchFamily="34" charset="0"/>
                <a:cs typeface="Arial" panose="020B0604020202020204" pitchFamily="34" charset="0"/>
                <a:sym typeface="Wingdings"/>
              </a:rPr>
              <a:t>Micek</a:t>
            </a:r>
            <a:r>
              <a:rPr lang="fr-FR" sz="1200" dirty="0">
                <a:solidFill>
                  <a:srgbClr val="4D4D4D"/>
                </a:solidFill>
                <a:latin typeface="Arial" panose="020B0604020202020204" pitchFamily="34" charset="0"/>
                <a:cs typeface="Arial" panose="020B0604020202020204" pitchFamily="34" charset="0"/>
                <a:sym typeface="Wingdings"/>
              </a:rPr>
              <a:t> et al. </a:t>
            </a:r>
            <a:r>
              <a:rPr lang="fr-FR" sz="1200" i="1" dirty="0" err="1">
                <a:solidFill>
                  <a:srgbClr val="4D4D4D"/>
                </a:solidFill>
                <a:latin typeface="Arial" panose="020B0604020202020204" pitchFamily="34" charset="0"/>
                <a:cs typeface="Arial" panose="020B0604020202020204" pitchFamily="34" charset="0"/>
                <a:sym typeface="Wingdings"/>
              </a:rPr>
              <a:t>Crit</a:t>
            </a:r>
            <a:r>
              <a:rPr lang="fr-FR" sz="1200" i="1" dirty="0">
                <a:solidFill>
                  <a:srgbClr val="4D4D4D"/>
                </a:solidFill>
                <a:latin typeface="Arial" panose="020B0604020202020204" pitchFamily="34" charset="0"/>
                <a:cs typeface="Arial" panose="020B0604020202020204" pitchFamily="34" charset="0"/>
                <a:sym typeface="Wingdings"/>
              </a:rPr>
              <a:t> Care </a:t>
            </a:r>
            <a:r>
              <a:rPr lang="fr-FR" sz="1200" dirty="0">
                <a:solidFill>
                  <a:srgbClr val="4D4D4D"/>
                </a:solidFill>
                <a:latin typeface="Arial" panose="020B0604020202020204" pitchFamily="34" charset="0"/>
                <a:cs typeface="Arial" panose="020B0604020202020204" pitchFamily="34" charset="0"/>
                <a:sym typeface="Wingdings"/>
              </a:rPr>
              <a:t>2015; 19: 219</a:t>
            </a:r>
          </a:p>
        </p:txBody>
      </p:sp>
      <p:sp>
        <p:nvSpPr>
          <p:cNvPr id="15" name="Rectangle à coins arrondis 14"/>
          <p:cNvSpPr/>
          <p:nvPr/>
        </p:nvSpPr>
        <p:spPr>
          <a:xfrm>
            <a:off x="90488" y="5239621"/>
            <a:ext cx="8963025" cy="1033786"/>
          </a:xfrm>
          <a:prstGeom prst="roundRect">
            <a:avLst/>
          </a:prstGeom>
          <a:solidFill>
            <a:schemeClr val="bg1">
              <a:lumMod val="95000"/>
            </a:schemeClr>
          </a:solid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i="1" dirty="0" err="1">
                <a:solidFill>
                  <a:schemeClr val="tx1"/>
                </a:solidFill>
                <a:latin typeface="Arial" panose="020B0604020202020204" pitchFamily="34" charset="0"/>
                <a:cs typeface="Arial" panose="020B0604020202020204" pitchFamily="34" charset="0"/>
                <a:sym typeface="Wingdings"/>
              </a:rPr>
              <a:t>Acinetobacter</a:t>
            </a:r>
            <a:r>
              <a:rPr lang="fr-FR" sz="2000" b="1" i="1" dirty="0">
                <a:solidFill>
                  <a:schemeClr val="tx1"/>
                </a:solidFill>
                <a:latin typeface="Arial" panose="020B0604020202020204" pitchFamily="34" charset="0"/>
                <a:cs typeface="Arial" panose="020B0604020202020204" pitchFamily="34" charset="0"/>
                <a:sym typeface="Wingdings"/>
              </a:rPr>
              <a:t> </a:t>
            </a:r>
            <a:r>
              <a:rPr lang="fr-FR" sz="2000" b="1" i="1" dirty="0" err="1">
                <a:solidFill>
                  <a:schemeClr val="tx1"/>
                </a:solidFill>
                <a:latin typeface="Arial" panose="020B0604020202020204" pitchFamily="34" charset="0"/>
                <a:cs typeface="Arial" panose="020B0604020202020204" pitchFamily="34" charset="0"/>
                <a:sym typeface="Wingdings"/>
              </a:rPr>
              <a:t>baumannii</a:t>
            </a:r>
            <a:r>
              <a:rPr lang="fr-FR" sz="2000" b="1" i="1" dirty="0">
                <a:solidFill>
                  <a:schemeClr val="tx1"/>
                </a:solidFill>
                <a:latin typeface="Arial" panose="020B0604020202020204" pitchFamily="34" charset="0"/>
                <a:cs typeface="Arial" panose="020B0604020202020204" pitchFamily="34" charset="0"/>
                <a:sym typeface="Wingdings"/>
              </a:rPr>
              <a:t> </a:t>
            </a:r>
          </a:p>
          <a:p>
            <a:pPr algn="ctr">
              <a:defRPr/>
            </a:pPr>
            <a:r>
              <a:rPr lang="fr-FR" sz="2000" b="1" dirty="0">
                <a:solidFill>
                  <a:schemeClr val="tx1"/>
                </a:solidFill>
                <a:latin typeface="Arial" panose="020B0604020202020204" pitchFamily="34" charset="0"/>
                <a:cs typeface="Arial" panose="020B0604020202020204" pitchFamily="34" charset="0"/>
                <a:sym typeface="Wingdings"/>
              </a:rPr>
              <a:t>et autres bacilles à Gram négatif multi-résistants</a:t>
            </a:r>
          </a:p>
          <a:p>
            <a:pPr algn="ctr">
              <a:defRPr/>
            </a:pPr>
            <a:r>
              <a:rPr lang="fr-FR" sz="1200" dirty="0" err="1">
                <a:solidFill>
                  <a:srgbClr val="4D4D4D"/>
                </a:solidFill>
                <a:latin typeface="Arial" panose="020B0604020202020204" pitchFamily="34" charset="0"/>
                <a:cs typeface="Arial" panose="020B0604020202020204" pitchFamily="34" charset="0"/>
                <a:sym typeface="Wingdings"/>
              </a:rPr>
              <a:t>Bassetti</a:t>
            </a:r>
            <a:r>
              <a:rPr lang="fr-FR" sz="1200" dirty="0">
                <a:solidFill>
                  <a:srgbClr val="4D4D4D"/>
                </a:solidFill>
                <a:latin typeface="Arial" panose="020B0604020202020204" pitchFamily="34" charset="0"/>
                <a:cs typeface="Arial" panose="020B0604020202020204" pitchFamily="34" charset="0"/>
                <a:sym typeface="Wingdings"/>
              </a:rPr>
              <a:t> et al. </a:t>
            </a:r>
            <a:r>
              <a:rPr lang="fr-FR" sz="1200" i="1" dirty="0">
                <a:solidFill>
                  <a:srgbClr val="4D4D4D"/>
                </a:solidFill>
                <a:latin typeface="Arial" panose="020B0604020202020204" pitchFamily="34" charset="0"/>
                <a:cs typeface="Arial" panose="020B0604020202020204" pitchFamily="34" charset="0"/>
                <a:sym typeface="Wingdings"/>
              </a:rPr>
              <a:t>Intensive Care Med </a:t>
            </a:r>
            <a:r>
              <a:rPr lang="fr-FR" sz="1200" dirty="0">
                <a:solidFill>
                  <a:srgbClr val="4D4D4D"/>
                </a:solidFill>
                <a:latin typeface="Arial" panose="020B0604020202020204" pitchFamily="34" charset="0"/>
                <a:cs typeface="Arial" panose="020B0604020202020204" pitchFamily="34" charset="0"/>
                <a:sym typeface="Wingdings"/>
              </a:rPr>
              <a:t>2015; 41: 776-795</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84736948"/>
      </p:ext>
    </p:extLst>
  </p:cSld>
  <p:clrMapOvr>
    <a:masterClrMapping/>
  </p:clrMapOvr>
  <p:transition>
    <p:pull dir="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89" b="-1941"/>
          <a:stretch/>
        </p:blipFill>
        <p:spPr bwMode="auto">
          <a:xfrm>
            <a:off x="2123728" y="1764394"/>
            <a:ext cx="6920209" cy="4788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16631"/>
            <a:ext cx="8385849" cy="1511533"/>
          </a:xfrm>
          <a:prstGeom prst="rect">
            <a:avLst/>
          </a:prstGeom>
          <a:noFill/>
          <a:ln>
            <a:noFill/>
          </a:ln>
          <a:effectLst>
            <a:outerShdw blurRad="50800" dist="38100" dir="5400000" algn="t" rotWithShape="0">
              <a:srgbClr val="00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2200" y="1268760"/>
            <a:ext cx="2260805" cy="193942"/>
          </a:xfrm>
          <a:prstGeom prst="rect">
            <a:avLst/>
          </a:prstGeom>
          <a:noFill/>
          <a:ln>
            <a:noFill/>
          </a:ln>
          <a:effectLst>
            <a:outerShdw blurRad="50800" dist="38100" dir="5400000" algn="t" rotWithShape="0">
              <a:srgbClr val="00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6"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sp>
        <p:nvSpPr>
          <p:cNvPr id="2" name="ZoneTexte 1"/>
          <p:cNvSpPr txBox="1"/>
          <p:nvPr/>
        </p:nvSpPr>
        <p:spPr>
          <a:xfrm>
            <a:off x="251520" y="3947914"/>
            <a:ext cx="2448272" cy="2031325"/>
          </a:xfrm>
          <a:prstGeom prst="rect">
            <a:avLst/>
          </a:prstGeom>
          <a:noFill/>
          <a:ln>
            <a:solidFill>
              <a:srgbClr val="660066"/>
            </a:solidFill>
          </a:ln>
        </p:spPr>
        <p:txBody>
          <a:bodyPr wrap="square" rtlCol="0">
            <a:spAutoFit/>
          </a:bodyPr>
          <a:lstStyle/>
          <a:p>
            <a:pPr algn="ctr"/>
            <a:r>
              <a:rPr lang="fr-FR" dirty="0">
                <a:latin typeface="Arial" panose="020B0604020202020204" pitchFamily="34" charset="0"/>
                <a:cs typeface="Arial" panose="020B0604020202020204" pitchFamily="34" charset="0"/>
              </a:rPr>
              <a:t>Le recours de plus en plus fréquent à des </a:t>
            </a:r>
            <a:r>
              <a:rPr lang="fr-FR">
                <a:latin typeface="Arial" panose="020B0604020202020204" pitchFamily="34" charset="0"/>
                <a:cs typeface="Arial" panose="020B0604020202020204" pitchFamily="34" charset="0"/>
              </a:rPr>
              <a:t>antibiothérapies probabilistes </a:t>
            </a:r>
            <a:r>
              <a:rPr lang="fr-FR" dirty="0">
                <a:latin typeface="Arial" panose="020B0604020202020204" pitchFamily="34" charset="0"/>
                <a:cs typeface="Arial" panose="020B0604020202020204" pitchFamily="34" charset="0"/>
              </a:rPr>
              <a:t>à large spectre amplifie le problème de la multi-résistance</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6153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260648"/>
            <a:ext cx="7177164" cy="1283249"/>
          </a:xfrm>
          <a:prstGeom prst="rect">
            <a:avLst/>
          </a:prstGeom>
          <a:effectLst>
            <a:outerShdw blurRad="50800" dist="38100" dir="2700000" algn="tl" rotWithShape="0">
              <a:srgbClr val="660066">
                <a:alpha val="40000"/>
              </a:srgbClr>
            </a:outerShdw>
          </a:effectLst>
        </p:spPr>
      </p:pic>
      <p:sp>
        <p:nvSpPr>
          <p:cNvPr id="4"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5"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360" y="252055"/>
            <a:ext cx="960603" cy="1283249"/>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7354" y="1750575"/>
            <a:ext cx="6409293" cy="3580212"/>
          </a:xfrm>
          <a:prstGeom prst="rect">
            <a:avLst/>
          </a:prstGeom>
        </p:spPr>
      </p:pic>
      <p:sp>
        <p:nvSpPr>
          <p:cNvPr id="9" name="Rectangle 8"/>
          <p:cNvSpPr/>
          <p:nvPr/>
        </p:nvSpPr>
        <p:spPr>
          <a:xfrm>
            <a:off x="179512" y="5506547"/>
            <a:ext cx="8784976" cy="923330"/>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The main risk factor for IR-GNB colonization was prior imipenem exposure. The odds ratio for colonization was already as high as </a:t>
            </a:r>
            <a:r>
              <a:rPr lang="en-US" b="1" dirty="0">
                <a:solidFill>
                  <a:srgbClr val="000066"/>
                </a:solidFill>
                <a:latin typeface="Arial" panose="020B0604020202020204" pitchFamily="34" charset="0"/>
                <a:cs typeface="Arial" panose="020B0604020202020204" pitchFamily="34" charset="0"/>
              </a:rPr>
              <a:t>5.9 (95% CI, 1.5 to 25.7) after 1 to 3 days of exposure </a:t>
            </a:r>
            <a:r>
              <a:rPr lang="en-US" dirty="0">
                <a:latin typeface="Arial" panose="020B0604020202020204" pitchFamily="34" charset="0"/>
                <a:cs typeface="Arial" panose="020B0604020202020204" pitchFamily="34" charset="0"/>
              </a:rPr>
              <a:t>and increased to 7.8 (95% CI, 2.4 to 29.8) thereafter. </a:t>
            </a:r>
            <a:endParaRPr lang="fr-FR" dirty="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5038" y="1662639"/>
            <a:ext cx="1557925" cy="298326"/>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71061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232" name="Group 368"/>
          <p:cNvGraphicFramePr>
            <a:graphicFrameLocks noGrp="1"/>
          </p:cNvGraphicFramePr>
          <p:nvPr/>
        </p:nvGraphicFramePr>
        <p:xfrm>
          <a:off x="179388" y="1169988"/>
          <a:ext cx="8785225" cy="5407024"/>
        </p:xfrm>
        <a:graphic>
          <a:graphicData uri="http://schemas.openxmlformats.org/drawingml/2006/table">
            <a:tbl>
              <a:tblPr/>
              <a:tblGrid>
                <a:gridCol w="2089150">
                  <a:extLst>
                    <a:ext uri="{9D8B030D-6E8A-4147-A177-3AD203B41FA5}">
                      <a16:colId xmlns:a16="http://schemas.microsoft.com/office/drawing/2014/main" val="20000"/>
                    </a:ext>
                  </a:extLst>
                </a:gridCol>
                <a:gridCol w="1798637">
                  <a:extLst>
                    <a:ext uri="{9D8B030D-6E8A-4147-A177-3AD203B41FA5}">
                      <a16:colId xmlns:a16="http://schemas.microsoft.com/office/drawing/2014/main" val="20001"/>
                    </a:ext>
                  </a:extLst>
                </a:gridCol>
                <a:gridCol w="1647825">
                  <a:extLst>
                    <a:ext uri="{9D8B030D-6E8A-4147-A177-3AD203B41FA5}">
                      <a16:colId xmlns:a16="http://schemas.microsoft.com/office/drawing/2014/main" val="20002"/>
                    </a:ext>
                  </a:extLst>
                </a:gridCol>
                <a:gridCol w="1233488">
                  <a:extLst>
                    <a:ext uri="{9D8B030D-6E8A-4147-A177-3AD203B41FA5}">
                      <a16:colId xmlns:a16="http://schemas.microsoft.com/office/drawing/2014/main" val="20003"/>
                    </a:ext>
                  </a:extLst>
                </a:gridCol>
                <a:gridCol w="2016125">
                  <a:extLst>
                    <a:ext uri="{9D8B030D-6E8A-4147-A177-3AD203B41FA5}">
                      <a16:colId xmlns:a16="http://schemas.microsoft.com/office/drawing/2014/main" val="20004"/>
                    </a:ext>
                  </a:extLst>
                </a:gridCol>
              </a:tblGrid>
              <a:tr h="67313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dirty="0">
                          <a:ln>
                            <a:noFill/>
                          </a:ln>
                          <a:solidFill>
                            <a:schemeClr val="bg1"/>
                          </a:solidFill>
                          <a:effectLst/>
                          <a:latin typeface="Arial" charset="0"/>
                        </a:rPr>
                        <a:t>Phénotype de résistance</a:t>
                      </a:r>
                    </a:p>
                  </a:txBody>
                  <a:tcPr marT="45723" marB="45723" horzOverflow="overflow">
                    <a:lnL w="28575" cap="flat" cmpd="sng" algn="ctr">
                      <a:solidFill>
                        <a:srgbClr val="660066"/>
                      </a:solidFill>
                      <a:prstDash val="solid"/>
                      <a:round/>
                      <a:headEnd type="none" w="med" len="med"/>
                      <a:tailEnd type="none" w="med" len="med"/>
                    </a:lnL>
                    <a:lnR>
                      <a:noFill/>
                    </a:lnR>
                    <a:lnT w="28575" cap="flat" cmpd="sng" algn="ctr">
                      <a:solidFill>
                        <a:srgbClr val="660066"/>
                      </a:solidFill>
                      <a:prstDash val="solid"/>
                      <a:round/>
                      <a:headEnd type="none" w="med" len="med"/>
                      <a:tailEnd type="none" w="med" len="med"/>
                    </a:lnT>
                    <a:lnB>
                      <a:noFill/>
                    </a:lnB>
                    <a:lnTlToBr>
                      <a:noFill/>
                    </a:lnTlToBr>
                    <a:lnBlToTr>
                      <a:noFill/>
                    </a:lnBlToTr>
                    <a:solidFill>
                      <a:srgbClr val="66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chemeClr val="bg1"/>
                          </a:solidFill>
                          <a:effectLst/>
                          <a:latin typeface="Arial" charset="0"/>
                        </a:rPr>
                        <a:t>Population</a:t>
                      </a:r>
                    </a:p>
                  </a:txBody>
                  <a:tcPr marT="45723" marB="45723" horzOverflow="overflow">
                    <a:lnL>
                      <a:noFill/>
                    </a:lnL>
                    <a:lnR>
                      <a:noFill/>
                    </a:lnR>
                    <a:lnT w="28575" cap="flat" cmpd="sng" algn="ctr">
                      <a:solidFill>
                        <a:srgbClr val="660066"/>
                      </a:solidFill>
                      <a:prstDash val="solid"/>
                      <a:round/>
                      <a:headEnd type="none" w="med" len="med"/>
                      <a:tailEnd type="none" w="med" len="med"/>
                    </a:lnT>
                    <a:lnB>
                      <a:noFill/>
                    </a:lnB>
                    <a:lnTlToBr>
                      <a:noFill/>
                    </a:lnTlToBr>
                    <a:lnBlToTr>
                      <a:noFill/>
                    </a:lnBlToTr>
                    <a:solidFill>
                      <a:srgbClr val="66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chemeClr val="bg1"/>
                          </a:solidFill>
                          <a:effectLst/>
                          <a:latin typeface="Arial" charset="0"/>
                        </a:rPr>
                        <a:t>Patients colonisés, n</a:t>
                      </a:r>
                    </a:p>
                  </a:txBody>
                  <a:tcPr marT="45723" marB="45723" horzOverflow="overflow">
                    <a:lnL>
                      <a:noFill/>
                    </a:lnL>
                    <a:lnR>
                      <a:noFill/>
                    </a:lnR>
                    <a:lnT w="28575" cap="flat" cmpd="sng" algn="ctr">
                      <a:solidFill>
                        <a:srgbClr val="660066"/>
                      </a:solidFill>
                      <a:prstDash val="solid"/>
                      <a:round/>
                      <a:headEnd type="none" w="med" len="med"/>
                      <a:tailEnd type="none" w="med" len="med"/>
                    </a:lnT>
                    <a:lnB>
                      <a:noFill/>
                    </a:lnB>
                    <a:lnTlToBr>
                      <a:noFill/>
                    </a:lnTlToBr>
                    <a:lnBlToTr>
                      <a:noFill/>
                    </a:lnBlToTr>
                    <a:solidFill>
                      <a:srgbClr val="66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chemeClr val="bg1"/>
                          </a:solidFill>
                          <a:effectLst/>
                          <a:latin typeface="Arial" charset="0"/>
                        </a:rPr>
                        <a:t>Infection si portage, %</a:t>
                      </a:r>
                    </a:p>
                  </a:txBody>
                  <a:tcPr marT="45723" marB="45723" horzOverflow="overflow">
                    <a:lnL>
                      <a:noFill/>
                    </a:lnL>
                    <a:lnR>
                      <a:noFill/>
                    </a:lnR>
                    <a:lnT w="28575" cap="flat" cmpd="sng" algn="ctr">
                      <a:solidFill>
                        <a:srgbClr val="660066"/>
                      </a:solidFill>
                      <a:prstDash val="solid"/>
                      <a:round/>
                      <a:headEnd type="none" w="med" len="med"/>
                      <a:tailEnd type="none" w="med" len="med"/>
                    </a:lnT>
                    <a:lnB>
                      <a:noFill/>
                    </a:lnB>
                    <a:lnTlToBr>
                      <a:noFill/>
                    </a:lnTlToBr>
                    <a:lnBlToTr>
                      <a:noFill/>
                    </a:lnBlToTr>
                    <a:solidFill>
                      <a:srgbClr val="66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chemeClr val="bg1"/>
                          </a:solidFill>
                          <a:effectLst/>
                          <a:latin typeface="Arial" charset="0"/>
                        </a:rPr>
                        <a:t>Référence</a:t>
                      </a:r>
                    </a:p>
                  </a:txBody>
                  <a:tcPr marT="45723" marB="45723" horzOverflow="overflow">
                    <a:lnL>
                      <a:noFill/>
                    </a:lnL>
                    <a:lnR w="28575" cap="flat" cmpd="sng" algn="ctr">
                      <a:solidFill>
                        <a:srgbClr val="660066"/>
                      </a:solidFill>
                      <a:prstDash val="solid"/>
                      <a:round/>
                      <a:headEnd type="none" w="med" len="med"/>
                      <a:tailEnd type="none" w="med" len="med"/>
                    </a:lnR>
                    <a:lnT w="28575" cap="flat" cmpd="sng" algn="ctr">
                      <a:solidFill>
                        <a:srgbClr val="660066"/>
                      </a:solidFill>
                      <a:prstDash val="solid"/>
                      <a:round/>
                      <a:headEnd type="none" w="med" len="med"/>
                      <a:tailEnd type="none" w="med" len="med"/>
                    </a:lnT>
                    <a:lnB>
                      <a:noFill/>
                    </a:lnB>
                    <a:lnTlToBr>
                      <a:noFill/>
                    </a:lnTlToBr>
                    <a:lnBlToTr>
                      <a:noFill/>
                    </a:lnBlToTr>
                    <a:solidFill>
                      <a:srgbClr val="660066"/>
                    </a:solidFill>
                  </a:tcPr>
                </a:tc>
                <a:extLst>
                  <a:ext uri="{0D108BD9-81ED-4DB2-BD59-A6C34878D82A}">
                    <a16:rowId xmlns:a16="http://schemas.microsoft.com/office/drawing/2014/main" val="10000"/>
                  </a:ext>
                </a:extLst>
              </a:tr>
              <a:tr h="671552">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chemeClr val="tx1"/>
                          </a:solidFill>
                          <a:effectLst/>
                          <a:latin typeface="Arial" charset="0"/>
                        </a:rPr>
                        <a:t>Céphalosporinase déréprimée (AmpC)</a:t>
                      </a:r>
                    </a:p>
                  </a:txBody>
                  <a:tcPr marT="45723" marB="45723" horzOverflow="overflow">
                    <a:lnL w="28575" cap="flat" cmpd="sng" algn="ctr">
                      <a:solidFill>
                        <a:srgbClr val="660066"/>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Réanimation, monocentrique</a:t>
                      </a:r>
                    </a:p>
                  </a:txBody>
                  <a:tcPr marT="45723" marB="45723"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131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(10,8%, n = 1207)</a:t>
                      </a:r>
                    </a:p>
                  </a:txBody>
                  <a:tcPr marT="45723" marB="45723"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rgbClr val="660066"/>
                          </a:solidFill>
                          <a:effectLst/>
                          <a:latin typeface="Arial" charset="0"/>
                        </a:rPr>
                        <a:t>15,3%</a:t>
                      </a:r>
                    </a:p>
                  </a:txBody>
                  <a:tcPr marT="45723" marB="45723"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dirty="0">
                          <a:ln>
                            <a:noFill/>
                          </a:ln>
                          <a:solidFill>
                            <a:schemeClr val="tx1"/>
                          </a:solidFill>
                          <a:effectLst/>
                          <a:latin typeface="Arial" charset="0"/>
                        </a:rPr>
                        <a:t>Poignant et al.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dirty="0">
                          <a:ln>
                            <a:noFill/>
                          </a:ln>
                          <a:solidFill>
                            <a:schemeClr val="tx1"/>
                          </a:solidFill>
                          <a:effectLst/>
                          <a:latin typeface="Arial" charset="0"/>
                        </a:rPr>
                        <a:t>(soumis)</a:t>
                      </a:r>
                    </a:p>
                  </a:txBody>
                  <a:tcPr marT="45723" marB="45723" horzOverflow="overflow">
                    <a:lnL>
                      <a:noFill/>
                    </a:lnL>
                    <a:lnR w="28575" cap="flat" cmpd="sng" algn="ctr">
                      <a:solidFill>
                        <a:srgbClr val="660066"/>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7315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chemeClr val="tx1"/>
                          </a:solidFill>
                          <a:effectLst/>
                          <a:latin typeface="Arial" charset="0"/>
                        </a:rPr>
                        <a:t>BLSE</a:t>
                      </a:r>
                    </a:p>
                  </a:txBody>
                  <a:tcPr marT="45723" marB="45723" horzOverflow="overflow">
                    <a:lnL w="28575" cap="flat" cmpd="sng" algn="ctr">
                      <a:solidFill>
                        <a:srgbClr val="660066"/>
                      </a:solidFill>
                      <a:prstDash val="solid"/>
                      <a:round/>
                      <a:headEnd type="none" w="med" len="med"/>
                      <a:tailEnd type="none" w="med" len="med"/>
                    </a:lnL>
                    <a:lnR>
                      <a:noFill/>
                    </a:lnR>
                    <a:lnT>
                      <a:noFill/>
                    </a:lnT>
                    <a:lnB>
                      <a:noFill/>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Réanimation, multicentrique (OutcomeRéa)</a:t>
                      </a:r>
                    </a:p>
                  </a:txBody>
                  <a:tcPr marT="45723" marB="45723"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594</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(3,5%, n = 16734)</a:t>
                      </a:r>
                    </a:p>
                  </a:txBody>
                  <a:tcPr marT="45723" marB="45723"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rgbClr val="660066"/>
                          </a:solidFill>
                          <a:effectLst/>
                          <a:latin typeface="Arial" charset="0"/>
                        </a:rPr>
                        <a:t>16,4%</a:t>
                      </a:r>
                    </a:p>
                  </a:txBody>
                  <a:tcPr marT="45723" marB="45723"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dirty="0">
                          <a:ln>
                            <a:noFill/>
                          </a:ln>
                          <a:solidFill>
                            <a:schemeClr val="tx1"/>
                          </a:solidFill>
                          <a:effectLst/>
                          <a:latin typeface="Arial" charset="0"/>
                        </a:rPr>
                        <a:t>Barbier et al.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dirty="0">
                          <a:ln>
                            <a:noFill/>
                          </a:ln>
                          <a:solidFill>
                            <a:schemeClr val="tx1"/>
                          </a:solidFill>
                          <a:effectLst/>
                          <a:latin typeface="Arial" charset="0"/>
                        </a:rPr>
                        <a:t>JAC 2016 (in </a:t>
                      </a:r>
                      <a:r>
                        <a:rPr kumimoji="0" lang="fr-FR" sz="1400" b="0" i="0" u="none" strike="noStrike" cap="none" normalizeH="0" baseline="0" dirty="0" err="1">
                          <a:ln>
                            <a:noFill/>
                          </a:ln>
                          <a:solidFill>
                            <a:schemeClr val="tx1"/>
                          </a:solidFill>
                          <a:effectLst/>
                          <a:latin typeface="Arial" charset="0"/>
                        </a:rPr>
                        <a:t>press</a:t>
                      </a:r>
                      <a:r>
                        <a:rPr kumimoji="0" lang="fr-FR" sz="1400" b="0" i="0" u="none" strike="noStrike" cap="none" normalizeH="0" baseline="0" dirty="0">
                          <a:ln>
                            <a:noFill/>
                          </a:ln>
                          <a:solidFill>
                            <a:schemeClr val="tx1"/>
                          </a:solidFill>
                          <a:effectLst/>
                          <a:latin typeface="Arial" charset="0"/>
                        </a:rPr>
                        <a:t>)</a:t>
                      </a:r>
                    </a:p>
                  </a:txBody>
                  <a:tcPr marT="45723" marB="45723" horzOverflow="overflow">
                    <a:lnL>
                      <a:noFill/>
                    </a:lnL>
                    <a:lnR w="28575" cap="flat" cmpd="sng" algn="ctr">
                      <a:solidFill>
                        <a:srgbClr val="660066"/>
                      </a:solidFill>
                      <a:prstDash val="solid"/>
                      <a:round/>
                      <a:headEnd type="none" w="med" len="med"/>
                      <a:tailEnd type="none" w="med" len="med"/>
                    </a:lnR>
                    <a:lnT>
                      <a:noFill/>
                    </a:lnT>
                    <a:lnB>
                      <a:noFill/>
                    </a:lnB>
                    <a:lnTlToBr>
                      <a:noFill/>
                    </a:lnTlToBr>
                    <a:lnBlToTr>
                      <a:noFill/>
                    </a:lnBlToTr>
                    <a:solidFill>
                      <a:srgbClr val="EAEAEA"/>
                    </a:solidFill>
                  </a:tcPr>
                </a:tc>
                <a:extLst>
                  <a:ext uri="{0D108BD9-81ED-4DB2-BD59-A6C34878D82A}">
                    <a16:rowId xmlns:a16="http://schemas.microsoft.com/office/drawing/2014/main" val="10002"/>
                  </a:ext>
                </a:extLst>
              </a:tr>
              <a:tr h="67313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chemeClr val="tx1"/>
                          </a:solidFill>
                          <a:effectLst/>
                          <a:latin typeface="Arial" charset="0"/>
                        </a:rPr>
                        <a:t>BLSE</a:t>
                      </a:r>
                    </a:p>
                  </a:txBody>
                  <a:tcPr marT="45723" marB="45723" horzOverflow="overflow">
                    <a:lnL w="28575" cap="flat" cmpd="sng" algn="ctr">
                      <a:solidFill>
                        <a:srgbClr val="660066"/>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Réanimation, monocentrique</a:t>
                      </a:r>
                    </a:p>
                  </a:txBody>
                  <a:tcPr marT="45723" marB="45723"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95</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(25%, n = 383)</a:t>
                      </a:r>
                    </a:p>
                  </a:txBody>
                  <a:tcPr marT="45723" marB="45723"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rgbClr val="660066"/>
                          </a:solidFill>
                          <a:effectLst/>
                          <a:latin typeface="Arial" charset="0"/>
                        </a:rPr>
                        <a:t>10%</a:t>
                      </a:r>
                    </a:p>
                  </a:txBody>
                  <a:tcPr marT="45723" marB="45723"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dirty="0" err="1">
                          <a:ln>
                            <a:noFill/>
                          </a:ln>
                          <a:solidFill>
                            <a:schemeClr val="tx1"/>
                          </a:solidFill>
                          <a:effectLst/>
                          <a:latin typeface="Arial" charset="0"/>
                        </a:rPr>
                        <a:t>Razazi</a:t>
                      </a:r>
                      <a:r>
                        <a:rPr kumimoji="0" lang="fr-FR" sz="1400" b="0" i="0" u="none" strike="noStrike" cap="none" normalizeH="0" baseline="0" dirty="0">
                          <a:ln>
                            <a:noFill/>
                          </a:ln>
                          <a:solidFill>
                            <a:schemeClr val="tx1"/>
                          </a:solidFill>
                          <a:effectLst/>
                          <a:latin typeface="Arial" charset="0"/>
                        </a:rPr>
                        <a:t> et al.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dirty="0">
                          <a:ln>
                            <a:noFill/>
                          </a:ln>
                          <a:solidFill>
                            <a:schemeClr val="tx1"/>
                          </a:solidFill>
                          <a:effectLst/>
                          <a:latin typeface="Arial" charset="0"/>
                        </a:rPr>
                        <a:t>ICM 2012</a:t>
                      </a:r>
                    </a:p>
                  </a:txBody>
                  <a:tcPr marT="45723" marB="45723" horzOverflow="overflow">
                    <a:lnL>
                      <a:noFill/>
                    </a:lnL>
                    <a:lnR w="28575" cap="flat" cmpd="sng" algn="ctr">
                      <a:solidFill>
                        <a:srgbClr val="660066"/>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669964">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dirty="0">
                          <a:ln>
                            <a:noFill/>
                          </a:ln>
                          <a:solidFill>
                            <a:schemeClr val="tx1"/>
                          </a:solidFill>
                          <a:effectLst/>
                          <a:latin typeface="Arial" charset="0"/>
                        </a:rPr>
                        <a:t>BLSE</a:t>
                      </a:r>
                    </a:p>
                  </a:txBody>
                  <a:tcPr marT="45723" marB="45723" horzOverflow="overflow">
                    <a:lnL w="28575" cap="flat" cmpd="sng" algn="ctr">
                      <a:solidFill>
                        <a:srgbClr val="660066"/>
                      </a:solidFill>
                      <a:prstDash val="solid"/>
                      <a:round/>
                      <a:headEnd type="none" w="med" len="med"/>
                      <a:tailEnd type="none" w="med" len="med"/>
                    </a:lnL>
                    <a:lnR>
                      <a:noFill/>
                    </a:lnR>
                    <a:lnT>
                      <a:noFill/>
                    </a:lnT>
                    <a:lnB>
                      <a:noFill/>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Onco-hématologie, monocentrique</a:t>
                      </a:r>
                    </a:p>
                  </a:txBody>
                  <a:tcPr marT="45723" marB="45723"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63</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1400" b="0" i="0" u="none" strike="noStrike" cap="none" normalizeH="0" baseline="0">
                        <a:ln>
                          <a:noFill/>
                        </a:ln>
                        <a:solidFill>
                          <a:schemeClr val="tx1"/>
                        </a:solidFill>
                        <a:effectLst/>
                        <a:latin typeface="Arial" charset="0"/>
                      </a:endParaRPr>
                    </a:p>
                  </a:txBody>
                  <a:tcPr marT="45723" marB="45723"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rgbClr val="660066"/>
                          </a:solidFill>
                          <a:effectLst/>
                          <a:latin typeface="Arial" charset="0"/>
                        </a:rPr>
                        <a:t>22,2%</a:t>
                      </a:r>
                    </a:p>
                  </a:txBody>
                  <a:tcPr marT="45723" marB="45723"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dirty="0" err="1">
                          <a:ln>
                            <a:noFill/>
                          </a:ln>
                          <a:solidFill>
                            <a:schemeClr val="tx1"/>
                          </a:solidFill>
                          <a:effectLst/>
                          <a:latin typeface="Arial" charset="0"/>
                        </a:rPr>
                        <a:t>Cornejo</a:t>
                      </a:r>
                      <a:r>
                        <a:rPr kumimoji="0" lang="fr-FR" sz="1400" b="0" i="0" u="none" strike="noStrike" cap="none" normalizeH="0" baseline="0" dirty="0">
                          <a:ln>
                            <a:noFill/>
                          </a:ln>
                          <a:solidFill>
                            <a:schemeClr val="tx1"/>
                          </a:solidFill>
                          <a:effectLst/>
                          <a:latin typeface="Arial" charset="0"/>
                        </a:rPr>
                        <a:t> et al.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dirty="0">
                          <a:ln>
                            <a:noFill/>
                          </a:ln>
                          <a:solidFill>
                            <a:schemeClr val="tx1"/>
                          </a:solidFill>
                          <a:effectLst/>
                          <a:latin typeface="Arial" charset="0"/>
                        </a:rPr>
                        <a:t>Sup Cancer Care 2015</a:t>
                      </a:r>
                    </a:p>
                  </a:txBody>
                  <a:tcPr marT="45723" marB="45723" horzOverflow="overflow">
                    <a:lnL>
                      <a:noFill/>
                    </a:lnL>
                    <a:lnR w="28575" cap="flat" cmpd="sng" algn="ctr">
                      <a:solidFill>
                        <a:srgbClr val="660066"/>
                      </a:solidFill>
                      <a:prstDash val="solid"/>
                      <a:round/>
                      <a:headEnd type="none" w="med" len="med"/>
                      <a:tailEnd type="none" w="med" len="med"/>
                    </a:lnR>
                    <a:lnT>
                      <a:noFill/>
                    </a:lnT>
                    <a:lnB>
                      <a:noFill/>
                    </a:lnB>
                    <a:lnTlToBr>
                      <a:noFill/>
                    </a:lnTlToBr>
                    <a:lnBlToTr>
                      <a:noFill/>
                    </a:lnBlToTr>
                    <a:solidFill>
                      <a:srgbClr val="EAEAEA"/>
                    </a:solidFill>
                  </a:tcPr>
                </a:tc>
                <a:extLst>
                  <a:ext uri="{0D108BD9-81ED-4DB2-BD59-A6C34878D82A}">
                    <a16:rowId xmlns:a16="http://schemas.microsoft.com/office/drawing/2014/main" val="10004"/>
                  </a:ext>
                </a:extLst>
              </a:tr>
              <a:tr h="642976">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chemeClr val="tx1"/>
                          </a:solidFill>
                          <a:effectLst/>
                          <a:latin typeface="Arial" charset="0"/>
                        </a:rPr>
                        <a:t>BLSE</a:t>
                      </a:r>
                    </a:p>
                  </a:txBody>
                  <a:tcPr marT="45723" marB="45723" horzOverflow="overflow">
                    <a:lnL w="28575" cap="flat" cmpd="sng" algn="ctr">
                      <a:solidFill>
                        <a:srgbClr val="660066"/>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Onco-hématologie, multicentrique</a:t>
                      </a:r>
                    </a:p>
                  </a:txBody>
                  <a:tcPr marT="45723" marB="45723"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55</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(11,1%, n = 497)</a:t>
                      </a:r>
                    </a:p>
                  </a:txBody>
                  <a:tcPr marT="45723" marB="45723"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rgbClr val="660066"/>
                          </a:solidFill>
                          <a:effectLst/>
                          <a:latin typeface="Arial" charset="0"/>
                        </a:rPr>
                        <a:t>10,9%</a:t>
                      </a:r>
                    </a:p>
                  </a:txBody>
                  <a:tcPr marT="45723" marB="45723"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Vehereschild et al. JAC 2014</a:t>
                      </a:r>
                    </a:p>
                  </a:txBody>
                  <a:tcPr marT="45723" marB="45723" horzOverflow="overflow">
                    <a:lnL>
                      <a:noFill/>
                    </a:lnL>
                    <a:lnR w="28575" cap="flat" cmpd="sng" algn="ctr">
                      <a:solidFill>
                        <a:srgbClr val="660066"/>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671552">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chemeClr val="tx1"/>
                          </a:solidFill>
                          <a:effectLst/>
                          <a:latin typeface="Arial" charset="0"/>
                        </a:rPr>
                        <a:t>Carbapénémase (KPC)</a:t>
                      </a:r>
                    </a:p>
                  </a:txBody>
                  <a:tcPr marT="45723" marB="45723" horzOverflow="overflow">
                    <a:lnL w="28575" cap="flat" cmpd="sng" algn="ctr">
                      <a:solidFill>
                        <a:srgbClr val="660066"/>
                      </a:solidFill>
                      <a:prstDash val="solid"/>
                      <a:round/>
                      <a:headEnd type="none" w="med" len="med"/>
                      <a:tailEnd type="none" w="med" len="med"/>
                    </a:lnL>
                    <a:lnR>
                      <a:noFill/>
                    </a:lnR>
                    <a:lnT>
                      <a:noFill/>
                    </a:lnT>
                    <a:lnB>
                      <a:noFill/>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Hôpital, multicentrique</a:t>
                      </a:r>
                    </a:p>
                  </a:txBody>
                  <a:tcPr marT="45723" marB="45723"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1813</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1400" b="0" i="0" u="none" strike="noStrike" cap="none" normalizeH="0" baseline="0">
                        <a:ln>
                          <a:noFill/>
                        </a:ln>
                        <a:solidFill>
                          <a:schemeClr val="tx1"/>
                        </a:solidFill>
                        <a:effectLst/>
                        <a:latin typeface="Arial" charset="0"/>
                      </a:endParaRPr>
                    </a:p>
                  </a:txBody>
                  <a:tcPr marT="45723" marB="45723"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rgbClr val="660066"/>
                          </a:solidFill>
                          <a:effectLst/>
                          <a:latin typeface="Arial" charset="0"/>
                        </a:rPr>
                        <a:t>7,8%</a:t>
                      </a:r>
                    </a:p>
                  </a:txBody>
                  <a:tcPr marT="45723" marB="45723"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Gianella et al.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CMI 2014</a:t>
                      </a:r>
                    </a:p>
                  </a:txBody>
                  <a:tcPr marT="45723" marB="45723" horzOverflow="overflow">
                    <a:lnL>
                      <a:noFill/>
                    </a:lnL>
                    <a:lnR w="28575" cap="flat" cmpd="sng" algn="ctr">
                      <a:solidFill>
                        <a:srgbClr val="660066"/>
                      </a:solidFill>
                      <a:prstDash val="solid"/>
                      <a:round/>
                      <a:headEnd type="none" w="med" len="med"/>
                      <a:tailEnd type="none" w="med" len="med"/>
                    </a:lnR>
                    <a:lnT>
                      <a:noFill/>
                    </a:lnT>
                    <a:lnB>
                      <a:noFill/>
                    </a:lnB>
                    <a:lnTlToBr>
                      <a:noFill/>
                    </a:lnTlToBr>
                    <a:lnBlToTr>
                      <a:noFill/>
                    </a:lnBlToTr>
                    <a:solidFill>
                      <a:srgbClr val="EAEAEA"/>
                    </a:solidFill>
                  </a:tcPr>
                </a:tc>
                <a:extLst>
                  <a:ext uri="{0D108BD9-81ED-4DB2-BD59-A6C34878D82A}">
                    <a16:rowId xmlns:a16="http://schemas.microsoft.com/office/drawing/2014/main" val="10006"/>
                  </a:ext>
                </a:extLst>
              </a:tr>
              <a:tr h="67313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chemeClr val="tx1"/>
                          </a:solidFill>
                          <a:effectLst/>
                          <a:latin typeface="Arial" charset="0"/>
                        </a:rPr>
                        <a:t>Carbapénémase (KPC)</a:t>
                      </a:r>
                    </a:p>
                  </a:txBody>
                  <a:tcPr marT="45723" marB="45723" horzOverflow="overflow">
                    <a:lnL w="28575" cap="flat" cmpd="sng" algn="ctr">
                      <a:solidFill>
                        <a:srgbClr val="660066"/>
                      </a:solidFill>
                      <a:prstDash val="solid"/>
                      <a:round/>
                      <a:headEnd type="none" w="med" len="med"/>
                      <a:tailEnd type="none" w="med" len="med"/>
                    </a:lnL>
                    <a:lnR>
                      <a:noFill/>
                    </a:lnR>
                    <a:lnT>
                      <a:noFill/>
                    </a:lnT>
                    <a:lnB w="28575"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Hôpital, monocentrique</a:t>
                      </a:r>
                    </a:p>
                  </a:txBody>
                  <a:tcPr marT="45723" marB="45723" horzOverflow="overflow">
                    <a:lnL>
                      <a:noFill/>
                    </a:lnL>
                    <a:lnR>
                      <a:noFill/>
                    </a:lnR>
                    <a:lnT>
                      <a:noFill/>
                    </a:lnT>
                    <a:lnB w="28575"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a:ln>
                            <a:noFill/>
                          </a:ln>
                          <a:solidFill>
                            <a:schemeClr val="tx1"/>
                          </a:solidFill>
                          <a:effectLst/>
                          <a:latin typeface="Arial" charset="0"/>
                        </a:rPr>
                        <a:t>502</a:t>
                      </a:r>
                    </a:p>
                  </a:txBody>
                  <a:tcPr marT="45723" marB="45723" horzOverflow="overflow">
                    <a:lnL>
                      <a:noFill/>
                    </a:lnL>
                    <a:lnR>
                      <a:noFill/>
                    </a:lnR>
                    <a:lnT>
                      <a:noFill/>
                    </a:lnT>
                    <a:lnB w="28575"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1" i="0" u="none" strike="noStrike" cap="none" normalizeH="0" baseline="0">
                          <a:ln>
                            <a:noFill/>
                          </a:ln>
                          <a:solidFill>
                            <a:srgbClr val="660066"/>
                          </a:solidFill>
                          <a:effectLst/>
                          <a:latin typeface="Arial" charset="0"/>
                        </a:rPr>
                        <a:t>8,8%</a:t>
                      </a:r>
                    </a:p>
                  </a:txBody>
                  <a:tcPr marT="45723" marB="45723" horzOverflow="overflow">
                    <a:lnL>
                      <a:noFill/>
                    </a:lnL>
                    <a:lnR>
                      <a:noFill/>
                    </a:lnR>
                    <a:lnT>
                      <a:noFill/>
                    </a:lnT>
                    <a:lnB w="28575"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dirty="0" err="1">
                          <a:ln>
                            <a:noFill/>
                          </a:ln>
                          <a:solidFill>
                            <a:schemeClr val="tx1"/>
                          </a:solidFill>
                          <a:effectLst/>
                          <a:latin typeface="Arial" charset="0"/>
                        </a:rPr>
                        <a:t>Schechner</a:t>
                      </a:r>
                      <a:r>
                        <a:rPr kumimoji="0" lang="fr-FR" sz="1400" b="0" i="0" u="none" strike="noStrike" cap="none" normalizeH="0" baseline="0" dirty="0">
                          <a:ln>
                            <a:noFill/>
                          </a:ln>
                          <a:solidFill>
                            <a:schemeClr val="tx1"/>
                          </a:solidFill>
                          <a:effectLst/>
                          <a:latin typeface="Arial" charset="0"/>
                        </a:rPr>
                        <a:t> et al.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sz="1400" b="0" i="0" u="none" strike="noStrike" cap="none" normalizeH="0" baseline="0" dirty="0">
                          <a:ln>
                            <a:noFill/>
                          </a:ln>
                          <a:solidFill>
                            <a:schemeClr val="tx1"/>
                          </a:solidFill>
                          <a:effectLst/>
                          <a:latin typeface="Arial" charset="0"/>
                        </a:rPr>
                        <a:t>CMI 2013</a:t>
                      </a:r>
                    </a:p>
                  </a:txBody>
                  <a:tcPr marT="45723" marB="45723" horzOverflow="overflow">
                    <a:lnL>
                      <a:noFill/>
                    </a:lnL>
                    <a:lnR w="28575" cap="flat" cmpd="sng" algn="ctr">
                      <a:solidFill>
                        <a:srgbClr val="660066"/>
                      </a:solidFill>
                      <a:prstDash val="solid"/>
                      <a:round/>
                      <a:headEnd type="none" w="med" len="med"/>
                      <a:tailEnd type="none" w="med" len="med"/>
                    </a:lnR>
                    <a:lnT>
                      <a:noFill/>
                    </a:lnT>
                    <a:lnB w="28575"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59" name="Text Box 369"/>
          <p:cNvSpPr txBox="1">
            <a:spLocks noChangeArrowheads="1"/>
          </p:cNvSpPr>
          <p:nvPr/>
        </p:nvSpPr>
        <p:spPr bwMode="auto">
          <a:xfrm>
            <a:off x="207963" y="90488"/>
            <a:ext cx="87137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0000"/>
              </a:lnSpc>
            </a:pPr>
            <a:r>
              <a:rPr lang="fr-FR" altLang="fr-FR" sz="2000" b="1">
                <a:solidFill>
                  <a:srgbClr val="000066"/>
                </a:solidFill>
              </a:rPr>
              <a:t>Infections nosocomiales à entérobactéries multi-résistantes : </a:t>
            </a:r>
          </a:p>
          <a:p>
            <a:pPr algn="ctr" eaLnBrk="1" hangingPunct="1">
              <a:lnSpc>
                <a:spcPct val="120000"/>
              </a:lnSpc>
            </a:pPr>
            <a:r>
              <a:rPr lang="fr-FR" altLang="fr-FR" sz="2000" b="1">
                <a:solidFill>
                  <a:srgbClr val="000066"/>
                </a:solidFill>
              </a:rPr>
              <a:t>quelle fréquence chez les patients avec portage intestinal documenté?</a:t>
            </a:r>
          </a:p>
        </p:txBody>
      </p:sp>
      <p:sp>
        <p:nvSpPr>
          <p:cNvPr id="13360" name="Text Box 4"/>
          <p:cNvSpPr txBox="1">
            <a:spLocks noChangeArrowheads="1"/>
          </p:cNvSpPr>
          <p:nvPr/>
        </p:nvSpPr>
        <p:spPr bwMode="auto">
          <a:xfrm>
            <a:off x="0" y="982663"/>
            <a:ext cx="9144000" cy="36512"/>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lIns="91396" tIns="45700" rIns="91396" bIns="457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3362"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3"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3784569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23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8" name="Group 2"/>
          <p:cNvGraphicFramePr>
            <a:graphicFrameLocks noGrp="1"/>
          </p:cNvGraphicFramePr>
          <p:nvPr>
            <p:extLst>
              <p:ext uri="{D42A27DB-BD31-4B8C-83A1-F6EECF244321}">
                <p14:modId xmlns:p14="http://schemas.microsoft.com/office/powerpoint/2010/main" val="1583172806"/>
              </p:ext>
            </p:extLst>
          </p:nvPr>
        </p:nvGraphicFramePr>
        <p:xfrm>
          <a:off x="138113" y="2069384"/>
          <a:ext cx="8926514" cy="2663826"/>
        </p:xfrm>
        <a:graphic>
          <a:graphicData uri="http://schemas.openxmlformats.org/drawingml/2006/table">
            <a:tbl>
              <a:tblPr/>
              <a:tblGrid>
                <a:gridCol w="2089001">
                  <a:extLst>
                    <a:ext uri="{9D8B030D-6E8A-4147-A177-3AD203B41FA5}">
                      <a16:colId xmlns:a16="http://schemas.microsoft.com/office/drawing/2014/main" val="20000"/>
                    </a:ext>
                  </a:extLst>
                </a:gridCol>
                <a:gridCol w="208266">
                  <a:extLst>
                    <a:ext uri="{9D8B030D-6E8A-4147-A177-3AD203B41FA5}">
                      <a16:colId xmlns:a16="http://schemas.microsoft.com/office/drawing/2014/main" val="20001"/>
                    </a:ext>
                  </a:extLst>
                </a:gridCol>
                <a:gridCol w="2152497">
                  <a:extLst>
                    <a:ext uri="{9D8B030D-6E8A-4147-A177-3AD203B41FA5}">
                      <a16:colId xmlns:a16="http://schemas.microsoft.com/office/drawing/2014/main" val="20002"/>
                    </a:ext>
                  </a:extLst>
                </a:gridCol>
                <a:gridCol w="2087414">
                  <a:extLst>
                    <a:ext uri="{9D8B030D-6E8A-4147-A177-3AD203B41FA5}">
                      <a16:colId xmlns:a16="http://schemas.microsoft.com/office/drawing/2014/main" val="20003"/>
                    </a:ext>
                  </a:extLst>
                </a:gridCol>
                <a:gridCol w="2181070">
                  <a:extLst>
                    <a:ext uri="{9D8B030D-6E8A-4147-A177-3AD203B41FA5}">
                      <a16:colId xmlns:a16="http://schemas.microsoft.com/office/drawing/2014/main" val="20004"/>
                    </a:ext>
                  </a:extLst>
                </a:gridCol>
                <a:gridCol w="208266">
                  <a:extLst>
                    <a:ext uri="{9D8B030D-6E8A-4147-A177-3AD203B41FA5}">
                      <a16:colId xmlns:a16="http://schemas.microsoft.com/office/drawing/2014/main" val="20005"/>
                    </a:ext>
                  </a:extLst>
                </a:gridCol>
              </a:tblGrid>
              <a:tr h="828675">
                <a:tc>
                  <a:txBody>
                    <a:bodyPr/>
                    <a:lstStyle/>
                    <a:p>
                      <a:pPr marL="0" marR="0" lvl="0" indent="0" algn="l" defTabSz="914400" rtl="0" eaLnBrk="0" fontAlgn="base" latinLnBrk="0" hangingPunct="0">
                        <a:lnSpc>
                          <a:spcPct val="120000"/>
                        </a:lnSpc>
                        <a:spcBef>
                          <a:spcPct val="20000"/>
                        </a:spcBef>
                        <a:spcAft>
                          <a:spcPct val="0"/>
                        </a:spcAft>
                        <a:buClrTx/>
                        <a:buSzTx/>
                        <a:buFont typeface="Arial" charset="0"/>
                        <a:buNone/>
                        <a:tabLst/>
                      </a:pPr>
                      <a:endParaRPr kumimoji="0" lang="fr-FR" sz="1400" b="1" i="0" u="none" strike="noStrike" cap="none" normalizeH="0" baseline="0" dirty="0">
                        <a:ln>
                          <a:noFill/>
                        </a:ln>
                        <a:solidFill>
                          <a:schemeClr val="bg1"/>
                        </a:solidFill>
                        <a:effectLst/>
                        <a:latin typeface="Arial" charset="0"/>
                        <a:cs typeface="Arial" charset="0"/>
                      </a:endParaRPr>
                    </a:p>
                  </a:txBody>
                  <a:tcPr marL="91433" marR="91433" horzOverflow="overflow">
                    <a:lnL w="28575" cap="flat" cmpd="sng" algn="ctr">
                      <a:solidFill>
                        <a:srgbClr val="000066"/>
                      </a:solidFill>
                      <a:prstDash val="solid"/>
                      <a:round/>
                      <a:headEnd type="none" w="med" len="med"/>
                      <a:tailEnd type="none" w="med" len="med"/>
                    </a:lnL>
                    <a:lnR>
                      <a:noFill/>
                    </a:lnR>
                    <a:lnT w="28575" cap="flat" cmpd="sng" algn="ctr">
                      <a:solidFill>
                        <a:srgbClr val="000066"/>
                      </a:solidFill>
                      <a:prstDash val="solid"/>
                      <a:round/>
                      <a:headEnd type="none" w="med" len="med"/>
                      <a:tailEnd type="none" w="med" len="med"/>
                    </a:lnT>
                    <a:lnB>
                      <a:noFill/>
                    </a:lnB>
                    <a:lnTlToBr>
                      <a:noFill/>
                    </a:lnTlToBr>
                    <a:lnBlToTr>
                      <a:noFill/>
                    </a:lnBlToTr>
                    <a:solidFill>
                      <a:srgbClr val="000066"/>
                    </a:solid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endParaRPr kumimoji="0" lang="fr-FR" sz="1400" b="1" i="0" u="none" strike="noStrike" cap="none" normalizeH="0" baseline="0">
                        <a:ln>
                          <a:noFill/>
                        </a:ln>
                        <a:solidFill>
                          <a:schemeClr val="bg1"/>
                        </a:solidFill>
                        <a:effectLst/>
                        <a:latin typeface="Arial" charset="0"/>
                        <a:cs typeface="Arial" charset="0"/>
                      </a:endParaRPr>
                    </a:p>
                  </a:txBody>
                  <a:tcPr marL="91433" marR="91433" horzOverflow="overflow">
                    <a:lnL>
                      <a:noFill/>
                    </a:lnL>
                    <a:lnR>
                      <a:noFill/>
                    </a:lnR>
                    <a:lnT w="28575" cap="flat" cmpd="sng" algn="ctr">
                      <a:solidFill>
                        <a:srgbClr val="000066"/>
                      </a:solidFill>
                      <a:prstDash val="solid"/>
                      <a:round/>
                      <a:headEnd type="none" w="med" len="med"/>
                      <a:tailEnd type="none" w="med" len="med"/>
                    </a:lnT>
                    <a:lnB>
                      <a:noFill/>
                    </a:lnB>
                    <a:lnTlToBr>
                      <a:noFill/>
                    </a:lnTlToBr>
                    <a:lnBlToTr>
                      <a:noFill/>
                    </a:lnBlToTr>
                    <a:solidFill>
                      <a:srgbClr val="000066"/>
                    </a:solidFill>
                  </a:tcPr>
                </a:tc>
                <a:tc gridSpan="3">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bg1"/>
                          </a:solidFill>
                          <a:effectLst/>
                          <a:latin typeface="Arial" charset="0"/>
                          <a:cs typeface="Arial" charset="0"/>
                        </a:rPr>
                        <a:t>Exposition aux carbapénèmes au cours du séjour en réanimation</a:t>
                      </a:r>
                    </a:p>
                    <a:p>
                      <a:pPr marL="0" marR="0" lvl="0" indent="0" algn="ctr" defTabSz="914400" rtl="0" eaLnBrk="0" fontAlgn="base" latinLnBrk="0" hangingPunct="0">
                        <a:lnSpc>
                          <a:spcPct val="120000"/>
                        </a:lnSpc>
                        <a:spcBef>
                          <a:spcPct val="20000"/>
                        </a:spcBef>
                        <a:spcAft>
                          <a:spcPct val="0"/>
                        </a:spcAft>
                        <a:buClrTx/>
                        <a:buSzTx/>
                        <a:buFont typeface="Arial" charset="0"/>
                        <a:buNone/>
                        <a:tabLst/>
                      </a:pPr>
                      <a:r>
                        <a:rPr kumimoji="0" lang="fr-FR" sz="1500" b="1" i="1" u="none" strike="noStrike" cap="none" normalizeH="0" baseline="0">
                          <a:ln>
                            <a:noFill/>
                          </a:ln>
                          <a:solidFill>
                            <a:schemeClr val="bg1"/>
                          </a:solidFill>
                          <a:effectLst/>
                          <a:latin typeface="Arial" charset="0"/>
                          <a:cs typeface="Arial" charset="0"/>
                        </a:rPr>
                        <a:t>Nb de jours de traitement par carbapénèmes pour 1000 jours-patient</a:t>
                      </a:r>
                    </a:p>
                  </a:txBody>
                  <a:tcPr marL="91433" marR="91433" horzOverflow="overflow">
                    <a:lnL>
                      <a:noFill/>
                    </a:lnL>
                    <a:lnR>
                      <a:noFill/>
                    </a:lnR>
                    <a:lnT w="28575" cap="flat" cmpd="sng" algn="ctr">
                      <a:solidFill>
                        <a:srgbClr val="00006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66"/>
                    </a:solidFill>
                  </a:tcPr>
                </a:tc>
                <a:tc hMerge="1">
                  <a:txBody>
                    <a:bodyPr/>
                    <a:lstStyle/>
                    <a:p>
                      <a:endParaRPr lang="fr-FR"/>
                    </a:p>
                  </a:txBody>
                  <a:tcPr/>
                </a:tc>
                <a:tc hMerge="1">
                  <a:txBody>
                    <a:bodyPr/>
                    <a:lstStyle/>
                    <a:p>
                      <a:endParaRPr lang="fr-FR"/>
                    </a:p>
                  </a:txBody>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endParaRPr kumimoji="0" lang="fr-FR" sz="1400" b="1" i="0" u="none" strike="noStrike" cap="none" normalizeH="0" baseline="0">
                        <a:ln>
                          <a:noFill/>
                        </a:ln>
                        <a:solidFill>
                          <a:schemeClr val="bg1"/>
                        </a:solidFill>
                        <a:effectLst/>
                        <a:latin typeface="Arial" charset="0"/>
                        <a:cs typeface="Arial" charset="0"/>
                      </a:endParaRPr>
                    </a:p>
                  </a:txBody>
                  <a:tcPr marL="91433" marR="91433" horzOverflow="overflow">
                    <a:lnL>
                      <a:noFill/>
                    </a:lnL>
                    <a:lnR w="28575" cap="flat" cmpd="sng" algn="ctr">
                      <a:solidFill>
                        <a:srgbClr val="000066"/>
                      </a:solidFill>
                      <a:prstDash val="solid"/>
                      <a:round/>
                      <a:headEnd type="none" w="med" len="med"/>
                      <a:tailEnd type="none" w="med" len="med"/>
                    </a:lnR>
                    <a:lnT w="28575" cap="flat" cmpd="sng" algn="ctr">
                      <a:solidFill>
                        <a:srgbClr val="000066"/>
                      </a:solidFill>
                      <a:prstDash val="solid"/>
                      <a:round/>
                      <a:headEnd type="none" w="med" len="med"/>
                      <a:tailEnd type="none" w="med" len="med"/>
                    </a:lnT>
                    <a:lnB>
                      <a:noFill/>
                    </a:lnB>
                    <a:lnTlToBr>
                      <a:noFill/>
                    </a:lnTlToBr>
                    <a:lnBlToTr>
                      <a:noFill/>
                    </a:lnBlToTr>
                    <a:solidFill>
                      <a:srgbClr val="000066"/>
                    </a:solidFill>
                  </a:tcPr>
                </a:tc>
                <a:extLst>
                  <a:ext uri="{0D108BD9-81ED-4DB2-BD59-A6C34878D82A}">
                    <a16:rowId xmlns:a16="http://schemas.microsoft.com/office/drawing/2014/main" val="10000"/>
                  </a:ext>
                </a:extLst>
              </a:tr>
              <a:tr h="742950">
                <a:tc>
                  <a:txBody>
                    <a:bodyPr/>
                    <a:lstStyle/>
                    <a:p>
                      <a:pPr marL="0" marR="0" lvl="0" indent="0" algn="l"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bg1"/>
                          </a:solidFill>
                          <a:effectLst/>
                          <a:latin typeface="Arial" charset="0"/>
                          <a:cs typeface="Arial" charset="0"/>
                        </a:rPr>
                        <a:t>Phénotype de </a:t>
                      </a:r>
                    </a:p>
                    <a:p>
                      <a:pPr marL="0" marR="0" lvl="0" indent="0" algn="l"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bg1"/>
                          </a:solidFill>
                          <a:effectLst/>
                          <a:latin typeface="Arial" charset="0"/>
                          <a:cs typeface="Arial" charset="0"/>
                        </a:rPr>
                        <a:t>résistance</a:t>
                      </a:r>
                    </a:p>
                  </a:txBody>
                  <a:tcPr marL="91433" marR="91433" horzOverflow="overflow">
                    <a:lnL w="28575" cap="flat" cmpd="sng" algn="ctr">
                      <a:solidFill>
                        <a:srgbClr val="000066"/>
                      </a:solidFill>
                      <a:prstDash val="solid"/>
                      <a:round/>
                      <a:headEnd type="none" w="med" len="med"/>
                      <a:tailEnd type="none" w="med" len="med"/>
                    </a:lnL>
                    <a:lnR>
                      <a:noFill/>
                    </a:lnR>
                    <a:lnT>
                      <a:noFill/>
                    </a:lnT>
                    <a:lnB>
                      <a:noFill/>
                    </a:lnB>
                    <a:lnTlToBr>
                      <a:noFill/>
                    </a:lnTlToBr>
                    <a:lnBlToTr>
                      <a:noFill/>
                    </a:lnBlToTr>
                    <a:solidFill>
                      <a:srgbClr val="000066"/>
                    </a:solid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endParaRPr kumimoji="0" lang="fr-FR" sz="1500" b="1" i="0" u="none" strike="noStrike" cap="none" normalizeH="0" baseline="0">
                        <a:ln>
                          <a:noFill/>
                        </a:ln>
                        <a:solidFill>
                          <a:schemeClr val="bg1"/>
                        </a:solidFill>
                        <a:effectLst/>
                        <a:latin typeface="Arial" charset="0"/>
                        <a:cs typeface="Arial" charset="0"/>
                      </a:endParaRPr>
                    </a:p>
                  </a:txBody>
                  <a:tcPr marL="91433" marR="91433" horzOverflow="overflow">
                    <a:lnL>
                      <a:noFill/>
                    </a:lnL>
                    <a:lnR>
                      <a:noFill/>
                    </a:lnR>
                    <a:lnT>
                      <a:noFill/>
                    </a:lnT>
                    <a:lnB>
                      <a:noFill/>
                    </a:lnB>
                    <a:lnTlToBr>
                      <a:noFill/>
                    </a:lnTlToBr>
                    <a:lnBlToTr>
                      <a:noFill/>
                    </a:lnBlToTr>
                    <a:solidFill>
                      <a:srgbClr val="000066"/>
                    </a:solid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bg1"/>
                          </a:solidFill>
                          <a:effectLst/>
                          <a:latin typeface="Arial" charset="0"/>
                          <a:cs typeface="Arial" charset="0"/>
                        </a:rPr>
                        <a:t>Colonisation</a:t>
                      </a:r>
                    </a:p>
                    <a:p>
                      <a:pPr marL="0" marR="0" lvl="0" indent="0" algn="ctr"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bg1"/>
                          </a:solidFill>
                          <a:effectLst/>
                          <a:latin typeface="Arial" charset="0"/>
                          <a:cs typeface="Arial" charset="0"/>
                        </a:rPr>
                        <a:t>+ infection</a:t>
                      </a:r>
                    </a:p>
                  </a:txBody>
                  <a:tcPr marL="91433" marR="91433"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000066"/>
                    </a:solid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bg1"/>
                          </a:solidFill>
                          <a:effectLst/>
                          <a:latin typeface="Arial" charset="0"/>
                          <a:cs typeface="Arial" charset="0"/>
                        </a:rPr>
                        <a:t>Colonisation </a:t>
                      </a:r>
                    </a:p>
                    <a:p>
                      <a:pPr marL="0" marR="0" lvl="0" indent="0" algn="ctr"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bg1"/>
                          </a:solidFill>
                          <a:effectLst/>
                          <a:latin typeface="Arial" charset="0"/>
                          <a:cs typeface="Arial" charset="0"/>
                        </a:rPr>
                        <a:t>sans infection</a:t>
                      </a:r>
                    </a:p>
                  </a:txBody>
                  <a:tcPr marL="91433" marR="91433"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000066"/>
                    </a:solid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bg1"/>
                          </a:solidFill>
                          <a:effectLst/>
                          <a:latin typeface="Arial" charset="0"/>
                          <a:cs typeface="Arial" charset="0"/>
                        </a:rPr>
                        <a:t>Pas de colonisation</a:t>
                      </a:r>
                    </a:p>
                  </a:txBody>
                  <a:tcPr marL="91433" marR="91433"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000066"/>
                    </a:solid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endParaRPr kumimoji="0" lang="fr-FR" sz="1400" b="1" i="0" u="none" strike="noStrike" cap="none" normalizeH="0" baseline="0">
                        <a:ln>
                          <a:noFill/>
                        </a:ln>
                        <a:solidFill>
                          <a:schemeClr val="bg1"/>
                        </a:solidFill>
                        <a:effectLst/>
                        <a:latin typeface="Arial" charset="0"/>
                        <a:cs typeface="Arial" charset="0"/>
                      </a:endParaRPr>
                    </a:p>
                  </a:txBody>
                  <a:tcPr marL="91433" marR="91433" horzOverflow="overflow">
                    <a:lnL>
                      <a:noFill/>
                    </a:lnL>
                    <a:lnR w="28575" cap="flat" cmpd="sng" algn="ctr">
                      <a:solidFill>
                        <a:srgbClr val="000066"/>
                      </a:solidFill>
                      <a:prstDash val="solid"/>
                      <a:round/>
                      <a:headEnd type="none" w="med" len="med"/>
                      <a:tailEnd type="none" w="med" len="med"/>
                    </a:lnR>
                    <a:lnT>
                      <a:noFill/>
                    </a:lnT>
                    <a:lnB>
                      <a:noFill/>
                    </a:lnB>
                    <a:lnTlToBr>
                      <a:noFill/>
                    </a:lnTlToBr>
                    <a:lnBlToTr>
                      <a:noFill/>
                    </a:lnBlToTr>
                    <a:solidFill>
                      <a:srgbClr val="000066"/>
                    </a:solidFill>
                  </a:tcPr>
                </a:tc>
                <a:extLst>
                  <a:ext uri="{0D108BD9-81ED-4DB2-BD59-A6C34878D82A}">
                    <a16:rowId xmlns:a16="http://schemas.microsoft.com/office/drawing/2014/main" val="10001"/>
                  </a:ext>
                </a:extLst>
              </a:tr>
              <a:tr h="398463">
                <a:tc>
                  <a:txBody>
                    <a:bodyPr/>
                    <a:lstStyle/>
                    <a:p>
                      <a:pPr marL="0" marR="0" lvl="0" indent="0" algn="l"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tx1"/>
                          </a:solidFill>
                          <a:effectLst/>
                          <a:latin typeface="Arial" charset="0"/>
                          <a:cs typeface="Arial" charset="0"/>
                        </a:rPr>
                        <a:t>BLSE </a:t>
                      </a:r>
                      <a:r>
                        <a:rPr kumimoji="0" lang="fr-FR" sz="1500" b="1" i="0" u="none" strike="noStrike" cap="none" normalizeH="0" baseline="30000">
                          <a:ln>
                            <a:noFill/>
                          </a:ln>
                          <a:solidFill>
                            <a:schemeClr val="tx1"/>
                          </a:solidFill>
                          <a:effectLst/>
                          <a:latin typeface="Arial" charset="0"/>
                          <a:cs typeface="Arial" charset="0"/>
                        </a:rPr>
                        <a:t>1</a:t>
                      </a:r>
                    </a:p>
                  </a:txBody>
                  <a:tcPr marL="91433" marR="91433" horzOverflow="overflow">
                    <a:lnL w="28575" cap="flat" cmpd="sng" algn="ctr">
                      <a:solidFill>
                        <a:srgbClr val="000066"/>
                      </a:solidFill>
                      <a:prstDash val="solid"/>
                      <a:round/>
                      <a:headEnd type="none" w="med" len="med"/>
                      <a:tailEnd type="none" w="med" len="med"/>
                    </a:lnL>
                    <a:lnR>
                      <a:noFill/>
                    </a:lnR>
                    <a:lnT>
                      <a:noFill/>
                    </a:lnT>
                    <a:lnB w="12700" cap="flat" cmpd="sng" algn="ctr">
                      <a:solidFill>
                        <a:srgbClr val="00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endParaRPr kumimoji="0" lang="fr-FR" sz="1500" b="0" i="0" u="none" strike="noStrike" cap="none" normalizeH="0" baseline="0">
                        <a:ln>
                          <a:noFill/>
                        </a:ln>
                        <a:solidFill>
                          <a:schemeClr val="tx1"/>
                        </a:solidFill>
                        <a:effectLst/>
                        <a:latin typeface="Arial" charset="0"/>
                        <a:cs typeface="Arial" charset="0"/>
                      </a:endParaRPr>
                    </a:p>
                  </a:txBody>
                  <a:tcPr marL="91433" marR="91433" horzOverflow="overflow">
                    <a:lnL>
                      <a:noFill/>
                    </a:lnL>
                    <a:lnR>
                      <a:noFill/>
                    </a:lnR>
                    <a:lnT>
                      <a:noFill/>
                    </a:lnT>
                    <a:lnB w="12700" cap="flat" cmpd="sng" algn="ctr">
                      <a:solidFill>
                        <a:srgbClr val="00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tx1"/>
                          </a:solidFill>
                          <a:effectLst/>
                          <a:latin typeface="Arial" charset="0"/>
                          <a:cs typeface="Arial" charset="0"/>
                        </a:rPr>
                        <a:t>627</a:t>
                      </a:r>
                    </a:p>
                  </a:txBody>
                  <a:tcPr marL="91433" marR="91433" horzOverflow="overflow">
                    <a:lnL>
                      <a:noFill/>
                    </a:lnL>
                    <a:lnR>
                      <a:noFill/>
                    </a:lnR>
                    <a:lnT>
                      <a:noFill/>
                    </a:lnT>
                    <a:lnB w="12700" cap="flat" cmpd="sng" algn="ctr">
                      <a:solidFill>
                        <a:srgbClr val="00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dirty="0">
                          <a:ln>
                            <a:noFill/>
                          </a:ln>
                          <a:solidFill>
                            <a:srgbClr val="660066"/>
                          </a:solidFill>
                          <a:effectLst/>
                          <a:latin typeface="Arial" charset="0"/>
                          <a:cs typeface="Arial" charset="0"/>
                        </a:rPr>
                        <a:t>241</a:t>
                      </a:r>
                    </a:p>
                  </a:txBody>
                  <a:tcPr marL="91433" marR="91433" horzOverflow="overflow">
                    <a:lnL>
                      <a:noFill/>
                    </a:lnL>
                    <a:lnR>
                      <a:noFill/>
                    </a:lnR>
                    <a:lnT>
                      <a:noFill/>
                    </a:lnT>
                    <a:lnB w="12700" cap="flat" cmpd="sng" algn="ctr">
                      <a:solidFill>
                        <a:srgbClr val="000066"/>
                      </a:solidFill>
                      <a:prstDash val="solid"/>
                      <a:round/>
                      <a:headEnd type="none" w="med" len="med"/>
                      <a:tailEnd type="none" w="med" len="med"/>
                    </a:lnB>
                    <a:lnTlToBr>
                      <a:noFill/>
                    </a:lnTlToBr>
                    <a:lnBlToTr>
                      <a:noFill/>
                    </a:lnBlToTr>
                    <a:solidFill>
                      <a:srgbClr val="660066">
                        <a:alpha val="10000"/>
                      </a:srgbClr>
                    </a:solid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tx1"/>
                          </a:solidFill>
                          <a:effectLst/>
                          <a:latin typeface="Arial" charset="0"/>
                          <a:cs typeface="Arial" charset="0"/>
                        </a:rPr>
                        <a:t>69</a:t>
                      </a:r>
                    </a:p>
                  </a:txBody>
                  <a:tcPr marL="91433" marR="91433" horzOverflow="overflow">
                    <a:lnL>
                      <a:noFill/>
                    </a:lnL>
                    <a:lnR>
                      <a:noFill/>
                    </a:lnR>
                    <a:lnT>
                      <a:noFill/>
                    </a:lnT>
                    <a:lnB w="12700" cap="flat" cmpd="sng" algn="ctr">
                      <a:solidFill>
                        <a:srgbClr val="00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endParaRPr kumimoji="0" lang="fr-FR" sz="1400" b="0" i="0" u="none" strike="noStrike" cap="none" normalizeH="0" baseline="0">
                        <a:ln>
                          <a:noFill/>
                        </a:ln>
                        <a:solidFill>
                          <a:schemeClr val="tx1"/>
                        </a:solidFill>
                        <a:effectLst/>
                        <a:latin typeface="Arial" charset="0"/>
                        <a:cs typeface="Arial" charset="0"/>
                      </a:endParaRPr>
                    </a:p>
                  </a:txBody>
                  <a:tcPr marL="91433" marR="91433" horzOverflow="overflow">
                    <a:lnL>
                      <a:noFill/>
                    </a:lnL>
                    <a:lnR w="28575" cap="flat" cmpd="sng" algn="ctr">
                      <a:solidFill>
                        <a:srgbClr val="000066"/>
                      </a:solidFill>
                      <a:prstDash val="solid"/>
                      <a:round/>
                      <a:headEnd type="none" w="med" len="med"/>
                      <a:tailEnd type="none" w="med" len="med"/>
                    </a:lnR>
                    <a:lnT>
                      <a:noFill/>
                    </a:lnT>
                    <a:lnB w="12700" cap="flat" cmpd="sng" algn="ctr">
                      <a:solidFill>
                        <a:srgbClr val="00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3738">
                <a:tc>
                  <a:txBody>
                    <a:bodyPr/>
                    <a:lstStyle/>
                    <a:p>
                      <a:pPr marL="0" marR="0" lvl="0" indent="0" algn="l"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tx1"/>
                          </a:solidFill>
                          <a:effectLst/>
                          <a:latin typeface="Arial" charset="0"/>
                          <a:cs typeface="Arial" charset="0"/>
                        </a:rPr>
                        <a:t>Céphalosporinase déréprimée (AmpC) </a:t>
                      </a:r>
                      <a:r>
                        <a:rPr kumimoji="0" lang="fr-FR" sz="1500" b="1" i="0" u="none" strike="noStrike" cap="none" normalizeH="0" baseline="30000">
                          <a:ln>
                            <a:noFill/>
                          </a:ln>
                          <a:solidFill>
                            <a:schemeClr val="tx1"/>
                          </a:solidFill>
                          <a:effectLst/>
                          <a:latin typeface="Arial" charset="0"/>
                          <a:cs typeface="Arial" charset="0"/>
                        </a:rPr>
                        <a:t>2</a:t>
                      </a:r>
                    </a:p>
                  </a:txBody>
                  <a:tcPr marL="91433" marR="91433" horzOverflow="overflow">
                    <a:lnL w="28575" cap="flat" cmpd="sng" algn="ctr">
                      <a:solidFill>
                        <a:srgbClr val="000066"/>
                      </a:solidFill>
                      <a:prstDash val="solid"/>
                      <a:round/>
                      <a:headEnd type="none" w="med" len="med"/>
                      <a:tailEnd type="none" w="med" len="med"/>
                    </a:lnL>
                    <a:lnR>
                      <a:noFill/>
                    </a:lnR>
                    <a:lnT w="12700" cap="flat" cmpd="sng" algn="ctr">
                      <a:solidFill>
                        <a:srgbClr val="000066"/>
                      </a:solidFill>
                      <a:prstDash val="solid"/>
                      <a:round/>
                      <a:headEnd type="none" w="med" len="med"/>
                      <a:tailEnd type="none" w="med" len="med"/>
                    </a:lnT>
                    <a:lnB w="28575" cap="flat" cmpd="sng" algn="ctr">
                      <a:solidFill>
                        <a:srgbClr val="00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endParaRPr kumimoji="0" lang="fr-FR" sz="1500" b="0" i="0" u="none" strike="noStrike" cap="none" normalizeH="0" baseline="0">
                        <a:ln>
                          <a:noFill/>
                        </a:ln>
                        <a:solidFill>
                          <a:schemeClr val="tx1"/>
                        </a:solidFill>
                        <a:effectLst/>
                        <a:latin typeface="Arial" charset="0"/>
                        <a:cs typeface="Arial" charset="0"/>
                      </a:endParaRPr>
                    </a:p>
                  </a:txBody>
                  <a:tcPr marL="91433" marR="91433" horzOverflow="overflow">
                    <a:lnL>
                      <a:noFill/>
                    </a:lnL>
                    <a:lnR>
                      <a:noFill/>
                    </a:lnR>
                    <a:lnT w="12700" cap="flat" cmpd="sng" algn="ctr">
                      <a:solidFill>
                        <a:srgbClr val="000066"/>
                      </a:solidFill>
                      <a:prstDash val="solid"/>
                      <a:round/>
                      <a:headEnd type="none" w="med" len="med"/>
                      <a:tailEnd type="none" w="med" len="med"/>
                    </a:lnT>
                    <a:lnB w="28575" cap="flat" cmpd="sng" algn="ctr">
                      <a:solidFill>
                        <a:srgbClr val="00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tx1"/>
                          </a:solidFill>
                          <a:effectLst/>
                          <a:latin typeface="Arial" charset="0"/>
                          <a:cs typeface="Arial" charset="0"/>
                        </a:rPr>
                        <a:t>174</a:t>
                      </a:r>
                    </a:p>
                  </a:txBody>
                  <a:tcPr marL="91433" marR="91433" horzOverflow="overflow">
                    <a:lnL>
                      <a:noFill/>
                    </a:lnL>
                    <a:lnR>
                      <a:noFill/>
                    </a:lnR>
                    <a:lnT w="12700" cap="flat" cmpd="sng" algn="ctr">
                      <a:solidFill>
                        <a:srgbClr val="000066"/>
                      </a:solidFill>
                      <a:prstDash val="solid"/>
                      <a:round/>
                      <a:headEnd type="none" w="med" len="med"/>
                      <a:tailEnd type="none" w="med" len="med"/>
                    </a:lnT>
                    <a:lnB w="28575" cap="flat" cmpd="sng" algn="ctr">
                      <a:solidFill>
                        <a:srgbClr val="00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dirty="0">
                          <a:ln>
                            <a:noFill/>
                          </a:ln>
                          <a:solidFill>
                            <a:srgbClr val="660066"/>
                          </a:solidFill>
                          <a:effectLst/>
                          <a:latin typeface="Arial" charset="0"/>
                          <a:cs typeface="Arial" charset="0"/>
                        </a:rPr>
                        <a:t>65</a:t>
                      </a:r>
                    </a:p>
                  </a:txBody>
                  <a:tcPr marL="91433" marR="91433" horzOverflow="overflow">
                    <a:lnL>
                      <a:noFill/>
                    </a:lnL>
                    <a:lnR>
                      <a:noFill/>
                    </a:lnR>
                    <a:lnT w="12700" cap="flat" cmpd="sng" algn="ctr">
                      <a:solidFill>
                        <a:srgbClr val="000066"/>
                      </a:solidFill>
                      <a:prstDash val="solid"/>
                      <a:round/>
                      <a:headEnd type="none" w="med" len="med"/>
                      <a:tailEnd type="none" w="med" len="med"/>
                    </a:lnT>
                    <a:lnB w="28575" cap="flat" cmpd="sng" algn="ctr">
                      <a:solidFill>
                        <a:srgbClr val="000066"/>
                      </a:solidFill>
                      <a:prstDash val="solid"/>
                      <a:round/>
                      <a:headEnd type="none" w="med" len="med"/>
                      <a:tailEnd type="none" w="med" len="med"/>
                    </a:lnB>
                    <a:lnTlToBr>
                      <a:noFill/>
                    </a:lnTlToBr>
                    <a:lnBlToTr>
                      <a:noFill/>
                    </a:lnBlToTr>
                    <a:solidFill>
                      <a:srgbClr val="660066">
                        <a:alpha val="10000"/>
                      </a:srgbClr>
                    </a:solid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r>
                        <a:rPr kumimoji="0" lang="fr-FR" sz="1500" b="1" i="0" u="none" strike="noStrike" cap="none" normalizeH="0" baseline="0">
                          <a:ln>
                            <a:noFill/>
                          </a:ln>
                          <a:solidFill>
                            <a:schemeClr val="tx1"/>
                          </a:solidFill>
                          <a:effectLst/>
                          <a:latin typeface="Arial" charset="0"/>
                          <a:cs typeface="Arial" charset="0"/>
                        </a:rPr>
                        <a:t>31</a:t>
                      </a:r>
                    </a:p>
                  </a:txBody>
                  <a:tcPr marL="91433" marR="91433" horzOverflow="overflow">
                    <a:lnL>
                      <a:noFill/>
                    </a:lnL>
                    <a:lnR>
                      <a:noFill/>
                    </a:lnR>
                    <a:lnT w="12700" cap="flat" cmpd="sng" algn="ctr">
                      <a:solidFill>
                        <a:srgbClr val="000066"/>
                      </a:solidFill>
                      <a:prstDash val="solid"/>
                      <a:round/>
                      <a:headEnd type="none" w="med" len="med"/>
                      <a:tailEnd type="none" w="med" len="med"/>
                    </a:lnT>
                    <a:lnB w="28575" cap="flat" cmpd="sng" algn="ctr">
                      <a:solidFill>
                        <a:srgbClr val="00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20000"/>
                        </a:spcBef>
                        <a:spcAft>
                          <a:spcPct val="0"/>
                        </a:spcAft>
                        <a:buClrTx/>
                        <a:buSzTx/>
                        <a:buFont typeface="Arial" charset="0"/>
                        <a:buNone/>
                        <a:tabLst/>
                      </a:pPr>
                      <a:endParaRPr kumimoji="0" lang="fr-FR" sz="1400" b="0" i="0" u="none" strike="noStrike" cap="none" normalizeH="0" baseline="0" dirty="0">
                        <a:ln>
                          <a:noFill/>
                        </a:ln>
                        <a:solidFill>
                          <a:schemeClr val="tx1"/>
                        </a:solidFill>
                        <a:effectLst/>
                        <a:latin typeface="Arial" charset="0"/>
                        <a:cs typeface="Arial" charset="0"/>
                      </a:endParaRPr>
                    </a:p>
                  </a:txBody>
                  <a:tcPr marL="91433" marR="91433" horzOverflow="overflow">
                    <a:lnL>
                      <a:noFill/>
                    </a:lnL>
                    <a:lnR w="28575"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28575" cap="flat" cmpd="sng" algn="ctr">
                      <a:solidFill>
                        <a:srgbClr val="00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4367" name="Text Box 39"/>
          <p:cNvSpPr txBox="1">
            <a:spLocks noChangeArrowheads="1"/>
          </p:cNvSpPr>
          <p:nvPr/>
        </p:nvSpPr>
        <p:spPr bwMode="auto">
          <a:xfrm>
            <a:off x="4161626" y="4795003"/>
            <a:ext cx="4910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150000"/>
              </a:lnSpc>
            </a:pPr>
            <a:r>
              <a:rPr lang="fr-FR" altLang="fr-FR" sz="1400" b="1" baseline="30000" dirty="0">
                <a:solidFill>
                  <a:srgbClr val="4D4D4D"/>
                </a:solidFill>
              </a:rPr>
              <a:t>1 </a:t>
            </a:r>
            <a:r>
              <a:rPr lang="fr-FR" altLang="fr-FR" sz="1400" b="1" dirty="0">
                <a:solidFill>
                  <a:srgbClr val="4D4D4D"/>
                </a:solidFill>
              </a:rPr>
              <a:t>Barbier et al. </a:t>
            </a:r>
            <a:r>
              <a:rPr lang="fr-FR" altLang="fr-FR" sz="1400" b="1" i="1" dirty="0">
                <a:solidFill>
                  <a:srgbClr val="4D4D4D"/>
                </a:solidFill>
              </a:rPr>
              <a:t>J </a:t>
            </a:r>
            <a:r>
              <a:rPr lang="fr-FR" altLang="fr-FR" sz="1400" b="1" i="1" dirty="0" err="1">
                <a:solidFill>
                  <a:srgbClr val="4D4D4D"/>
                </a:solidFill>
              </a:rPr>
              <a:t>Antimicrob</a:t>
            </a:r>
            <a:r>
              <a:rPr lang="fr-FR" altLang="fr-FR" sz="1400" b="1" i="1" dirty="0">
                <a:solidFill>
                  <a:srgbClr val="4D4D4D"/>
                </a:solidFill>
              </a:rPr>
              <a:t> Agents </a:t>
            </a:r>
            <a:r>
              <a:rPr lang="fr-FR" altLang="fr-FR" sz="1400" b="1" dirty="0">
                <a:solidFill>
                  <a:srgbClr val="4D4D4D"/>
                </a:solidFill>
              </a:rPr>
              <a:t>2016</a:t>
            </a:r>
          </a:p>
          <a:p>
            <a:pPr algn="r" eaLnBrk="1" hangingPunct="1">
              <a:lnSpc>
                <a:spcPct val="150000"/>
              </a:lnSpc>
            </a:pPr>
            <a:r>
              <a:rPr lang="fr-FR" altLang="fr-FR" sz="1400" b="1" baseline="30000" dirty="0">
                <a:solidFill>
                  <a:srgbClr val="4D4D4D"/>
                </a:solidFill>
              </a:rPr>
              <a:t>2</a:t>
            </a:r>
            <a:r>
              <a:rPr lang="fr-FR" altLang="fr-FR" sz="1400" b="1" dirty="0">
                <a:solidFill>
                  <a:srgbClr val="4D4D4D"/>
                </a:solidFill>
              </a:rPr>
              <a:t> Poignant et al</a:t>
            </a:r>
            <a:r>
              <a:rPr lang="fr-FR" altLang="fr-FR" sz="1400" b="1" i="1" dirty="0">
                <a:solidFill>
                  <a:srgbClr val="4D4D4D"/>
                </a:solidFill>
              </a:rPr>
              <a:t>. </a:t>
            </a:r>
            <a:r>
              <a:rPr lang="fr-FR" altLang="fr-FR" sz="1400" b="1" i="1" dirty="0" err="1">
                <a:solidFill>
                  <a:srgbClr val="4D4D4D"/>
                </a:solidFill>
              </a:rPr>
              <a:t>Antimicrob</a:t>
            </a:r>
            <a:r>
              <a:rPr lang="fr-FR" altLang="fr-FR" sz="1400" b="1" i="1" dirty="0">
                <a:solidFill>
                  <a:srgbClr val="4D4D4D"/>
                </a:solidFill>
              </a:rPr>
              <a:t> Agents </a:t>
            </a:r>
            <a:r>
              <a:rPr lang="fr-FR" altLang="fr-FR" sz="1400" b="1" i="1" dirty="0" err="1">
                <a:solidFill>
                  <a:srgbClr val="4D4D4D"/>
                </a:solidFill>
              </a:rPr>
              <a:t>Chemother</a:t>
            </a:r>
            <a:r>
              <a:rPr lang="fr-FR" altLang="fr-FR" sz="1400" b="1" i="1" dirty="0">
                <a:solidFill>
                  <a:srgbClr val="4D4D4D"/>
                </a:solidFill>
              </a:rPr>
              <a:t> 2015</a:t>
            </a:r>
            <a:endParaRPr lang="fr-FR" altLang="fr-FR" sz="1400" b="1" dirty="0">
              <a:solidFill>
                <a:srgbClr val="4D4D4D"/>
              </a:solidFill>
            </a:endParaRPr>
          </a:p>
        </p:txBody>
      </p:sp>
      <p:sp>
        <p:nvSpPr>
          <p:cNvPr id="14368" name="Text Box 230"/>
          <p:cNvSpPr txBox="1">
            <a:spLocks noChangeArrowheads="1"/>
          </p:cNvSpPr>
          <p:nvPr/>
        </p:nvSpPr>
        <p:spPr bwMode="auto">
          <a:xfrm>
            <a:off x="222250" y="161925"/>
            <a:ext cx="87137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0000"/>
              </a:lnSpc>
            </a:pPr>
            <a:r>
              <a:rPr lang="fr-FR" altLang="fr-FR" sz="2000" b="1" dirty="0">
                <a:solidFill>
                  <a:srgbClr val="660066"/>
                </a:solidFill>
              </a:rPr>
              <a:t>Risque écologique : surconsommation de </a:t>
            </a:r>
            <a:r>
              <a:rPr lang="fr-FR" altLang="fr-FR" sz="2000" b="1" dirty="0" err="1">
                <a:solidFill>
                  <a:srgbClr val="660066"/>
                </a:solidFill>
              </a:rPr>
              <a:t>carbapénèmes</a:t>
            </a:r>
            <a:r>
              <a:rPr lang="fr-FR" altLang="fr-FR" sz="2000" b="1" dirty="0">
                <a:solidFill>
                  <a:srgbClr val="660066"/>
                </a:solidFill>
              </a:rPr>
              <a:t> chez les patients colonisés à entérobactéries multi-résistantes en l’absence d’infection acquise en réanimation</a:t>
            </a:r>
          </a:p>
        </p:txBody>
      </p:sp>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4370"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sp>
        <p:nvSpPr>
          <p:cNvPr id="9" name="Text Box 3"/>
          <p:cNvSpPr txBox="1">
            <a:spLocks noChangeArrowheads="1"/>
          </p:cNvSpPr>
          <p:nvPr/>
        </p:nvSpPr>
        <p:spPr bwMode="auto">
          <a:xfrm>
            <a:off x="0" y="1411168"/>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545265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146050"/>
            <a:ext cx="9144000" cy="619125"/>
          </a:xfrm>
          <a:prstGeom prst="rect">
            <a:avLst/>
          </a:prstGeom>
          <a:solidFill>
            <a:schemeClr val="bg1">
              <a:alpha val="85097"/>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396" tIns="45700" rIns="91396" bIns="457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fr-FR" altLang="fr-FR" sz="2800" b="1">
                <a:solidFill>
                  <a:srgbClr val="660066"/>
                </a:solidFill>
                <a:cs typeface="Arial" panose="020B0604020202020204" pitchFamily="34" charset="0"/>
              </a:rPr>
              <a:t>Optimiser le choix de l’antibiothérapie initiale</a:t>
            </a:r>
          </a:p>
        </p:txBody>
      </p:sp>
      <p:sp>
        <p:nvSpPr>
          <p:cNvPr id="7171" name="Text Box 4"/>
          <p:cNvSpPr txBox="1">
            <a:spLocks noChangeArrowheads="1"/>
          </p:cNvSpPr>
          <p:nvPr/>
        </p:nvSpPr>
        <p:spPr bwMode="auto">
          <a:xfrm>
            <a:off x="0" y="920750"/>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lIns="91396" tIns="45700" rIns="91396" bIns="457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7173"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sp>
        <p:nvSpPr>
          <p:cNvPr id="7174" name="ZoneTexte 5"/>
          <p:cNvSpPr txBox="1">
            <a:spLocks noChangeArrowheads="1"/>
          </p:cNvSpPr>
          <p:nvPr/>
        </p:nvSpPr>
        <p:spPr bwMode="auto">
          <a:xfrm>
            <a:off x="274638" y="1239838"/>
            <a:ext cx="8591550"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buClr>
                <a:srgbClr val="000066"/>
              </a:buClr>
              <a:buFont typeface="Arial" panose="020B0604020202020204" pitchFamily="34" charset="0"/>
              <a:buAutoNum type="arabicPeriod"/>
            </a:pPr>
            <a:r>
              <a:rPr lang="fr-FR" altLang="fr-FR" sz="2000" b="1" dirty="0"/>
              <a:t>Suivre les guidelines </a:t>
            </a:r>
            <a:r>
              <a:rPr lang="fr-FR" altLang="fr-FR" sz="2000" dirty="0"/>
              <a:t>(type d’infection, antibiothérapie préalable et autres facteurs de risque de BMR) : algorithmes, logiciels d’aide à la prescription</a:t>
            </a:r>
          </a:p>
          <a:p>
            <a:pPr eaLnBrk="1" hangingPunct="1">
              <a:lnSpc>
                <a:spcPct val="150000"/>
              </a:lnSpc>
              <a:buClr>
                <a:srgbClr val="000066"/>
              </a:buClr>
              <a:buFont typeface="Arial" panose="020B0604020202020204" pitchFamily="34" charset="0"/>
              <a:buAutoNum type="arabicPeriod"/>
            </a:pPr>
            <a:r>
              <a:rPr lang="fr-FR" altLang="fr-FR" sz="2000" b="1" dirty="0"/>
              <a:t>Expertise en antibiothérapie </a:t>
            </a:r>
            <a:r>
              <a:rPr lang="fr-FR" altLang="fr-FR" sz="2000" dirty="0"/>
              <a:t>(membre de l’équipe ou consultant)</a:t>
            </a:r>
          </a:p>
          <a:p>
            <a:pPr eaLnBrk="1" hangingPunct="1">
              <a:lnSpc>
                <a:spcPct val="150000"/>
              </a:lnSpc>
              <a:buClr>
                <a:srgbClr val="000066"/>
              </a:buClr>
              <a:buFont typeface="Arial" panose="020B0604020202020204" pitchFamily="34" charset="0"/>
              <a:buAutoNum type="arabicPeriod"/>
            </a:pPr>
            <a:r>
              <a:rPr lang="fr-FR" altLang="fr-FR" sz="2000" b="1" dirty="0"/>
              <a:t>Tenir compte de l’écologie locale</a:t>
            </a:r>
          </a:p>
          <a:p>
            <a:pPr eaLnBrk="1" hangingPunct="1">
              <a:lnSpc>
                <a:spcPct val="150000"/>
              </a:lnSpc>
              <a:buClr>
                <a:srgbClr val="000066"/>
              </a:buClr>
              <a:buFont typeface="Arial" panose="020B0604020202020204" pitchFamily="34" charset="0"/>
              <a:buAutoNum type="arabicPeriod"/>
            </a:pPr>
            <a:r>
              <a:rPr lang="fr-FR" altLang="fr-FR" sz="2000" b="1" dirty="0"/>
              <a:t>Intérêt des cultures de surveillance systématiques ?</a:t>
            </a:r>
          </a:p>
          <a:p>
            <a:pPr eaLnBrk="1" hangingPunct="1">
              <a:lnSpc>
                <a:spcPct val="150000"/>
              </a:lnSpc>
              <a:buClr>
                <a:srgbClr val="000066"/>
              </a:buClr>
              <a:buFont typeface="Arial" panose="020B0604020202020204" pitchFamily="34" charset="0"/>
              <a:buAutoNum type="arabicPeriod"/>
            </a:pPr>
            <a:r>
              <a:rPr lang="fr-FR" altLang="fr-FR" sz="2000" b="1" u="sng" dirty="0">
                <a:solidFill>
                  <a:srgbClr val="660066"/>
                </a:solidFill>
              </a:rPr>
              <a:t>Intérêt des techniques de diagnostic microbiologique rapide</a:t>
            </a:r>
          </a:p>
          <a:p>
            <a:pPr algn="r" eaLnBrk="1" hangingPunct="1">
              <a:lnSpc>
                <a:spcPct val="150000"/>
              </a:lnSpc>
              <a:buClr>
                <a:srgbClr val="000066"/>
              </a:buClr>
            </a:pPr>
            <a:endParaRPr lang="fr-FR" altLang="fr-FR" sz="1400" b="1" dirty="0">
              <a:solidFill>
                <a:srgbClr val="4D4D4D"/>
              </a:solidFill>
            </a:endParaRPr>
          </a:p>
          <a:p>
            <a:pPr algn="r" eaLnBrk="1" hangingPunct="1">
              <a:lnSpc>
                <a:spcPct val="150000"/>
              </a:lnSpc>
              <a:buClr>
                <a:srgbClr val="000066"/>
              </a:buClr>
            </a:pPr>
            <a:r>
              <a:rPr lang="fr-FR" altLang="fr-FR" sz="1400" b="1" dirty="0">
                <a:solidFill>
                  <a:srgbClr val="4D4D4D"/>
                </a:solidFill>
              </a:rPr>
              <a:t>De </a:t>
            </a:r>
            <a:r>
              <a:rPr lang="fr-FR" altLang="fr-FR" sz="1400" b="1" dirty="0" err="1">
                <a:solidFill>
                  <a:srgbClr val="4D4D4D"/>
                </a:solidFill>
              </a:rPr>
              <a:t>Waele</a:t>
            </a:r>
            <a:r>
              <a:rPr lang="fr-FR" altLang="fr-FR" sz="1400" b="1" dirty="0">
                <a:solidFill>
                  <a:srgbClr val="4D4D4D"/>
                </a:solidFill>
              </a:rPr>
              <a:t> et al. </a:t>
            </a:r>
            <a:r>
              <a:rPr lang="fr-FR" altLang="fr-FR" sz="1400" b="1" i="1" dirty="0">
                <a:solidFill>
                  <a:srgbClr val="4D4D4D"/>
                </a:solidFill>
              </a:rPr>
              <a:t>Intensive Care Med</a:t>
            </a:r>
            <a:r>
              <a:rPr lang="fr-FR" altLang="fr-FR" sz="1400" b="1" dirty="0">
                <a:solidFill>
                  <a:srgbClr val="4D4D4D"/>
                </a:solidFill>
              </a:rPr>
              <a:t> 2015 (e-pub)</a:t>
            </a:r>
          </a:p>
          <a:p>
            <a:pPr algn="r" eaLnBrk="1" hangingPunct="1">
              <a:lnSpc>
                <a:spcPct val="150000"/>
              </a:lnSpc>
              <a:buClr>
                <a:srgbClr val="000066"/>
              </a:buClr>
            </a:pPr>
            <a:r>
              <a:rPr lang="fr-FR" altLang="fr-FR" sz="1400" b="1" dirty="0">
                <a:solidFill>
                  <a:srgbClr val="4D4D4D"/>
                </a:solidFill>
              </a:rPr>
              <a:t>Pollack et al. </a:t>
            </a:r>
            <a:r>
              <a:rPr lang="fr-FR" altLang="fr-FR" sz="1400" b="1" i="1" dirty="0">
                <a:solidFill>
                  <a:srgbClr val="4D4D4D"/>
                </a:solidFill>
              </a:rPr>
              <a:t>Clin Infect Dis </a:t>
            </a:r>
            <a:r>
              <a:rPr lang="fr-FR" altLang="fr-FR" sz="1400" b="1" dirty="0">
                <a:solidFill>
                  <a:srgbClr val="4D4D4D"/>
                </a:solidFill>
              </a:rPr>
              <a:t>2014; 59: S87-100</a:t>
            </a:r>
          </a:p>
          <a:p>
            <a:pPr algn="r" eaLnBrk="1" hangingPunct="1">
              <a:lnSpc>
                <a:spcPct val="150000"/>
              </a:lnSpc>
              <a:buClr>
                <a:srgbClr val="000066"/>
              </a:buClr>
            </a:pPr>
            <a:r>
              <a:rPr lang="fr-FR" altLang="fr-FR" sz="1400" b="1" dirty="0">
                <a:solidFill>
                  <a:srgbClr val="4D4D4D"/>
                </a:solidFill>
              </a:rPr>
              <a:t>Yong et al. </a:t>
            </a:r>
            <a:r>
              <a:rPr lang="fr-FR" altLang="fr-FR" sz="1400" b="1" i="1" dirty="0">
                <a:solidFill>
                  <a:srgbClr val="4D4D4D"/>
                </a:solidFill>
              </a:rPr>
              <a:t>J </a:t>
            </a:r>
            <a:r>
              <a:rPr lang="fr-FR" altLang="fr-FR" sz="1400" b="1" i="1" dirty="0" err="1">
                <a:solidFill>
                  <a:srgbClr val="4D4D4D"/>
                </a:solidFill>
              </a:rPr>
              <a:t>Antimicrob</a:t>
            </a:r>
            <a:r>
              <a:rPr lang="fr-FR" altLang="fr-FR" sz="1400" b="1" i="1" dirty="0">
                <a:solidFill>
                  <a:srgbClr val="4D4D4D"/>
                </a:solidFill>
              </a:rPr>
              <a:t> </a:t>
            </a:r>
            <a:r>
              <a:rPr lang="fr-FR" altLang="fr-FR" sz="1400" b="1" i="1" dirty="0" err="1">
                <a:solidFill>
                  <a:srgbClr val="4D4D4D"/>
                </a:solidFill>
              </a:rPr>
              <a:t>Chemother</a:t>
            </a:r>
            <a:r>
              <a:rPr lang="fr-FR" altLang="fr-FR" sz="1400" b="1" i="1" dirty="0">
                <a:solidFill>
                  <a:srgbClr val="4D4D4D"/>
                </a:solidFill>
              </a:rPr>
              <a:t> </a:t>
            </a:r>
            <a:r>
              <a:rPr lang="fr-FR" altLang="fr-FR" sz="1400" b="1" dirty="0">
                <a:solidFill>
                  <a:srgbClr val="4D4D4D"/>
                </a:solidFill>
              </a:rPr>
              <a:t>2010; 65: 1062-1069</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86555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3"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sp>
        <p:nvSpPr>
          <p:cNvPr id="5" name="ZoneTexte 4"/>
          <p:cNvSpPr txBox="1"/>
          <p:nvPr/>
        </p:nvSpPr>
        <p:spPr>
          <a:xfrm>
            <a:off x="251521" y="1704231"/>
            <a:ext cx="8568952" cy="4478149"/>
          </a:xfrm>
          <a:prstGeom prst="rect">
            <a:avLst/>
          </a:prstGeom>
          <a:noFill/>
        </p:spPr>
        <p:txBody>
          <a:bodyPr wrap="square" rtlCol="0">
            <a:spAutoFit/>
          </a:bodyPr>
          <a:lstStyle/>
          <a:p>
            <a:pPr marL="342900" indent="-342900">
              <a:lnSpc>
                <a:spcPct val="150000"/>
              </a:lnSpc>
              <a:buClr>
                <a:srgbClr val="660066"/>
              </a:buClr>
              <a:buAutoNum type="arabicPeriod"/>
            </a:pPr>
            <a:r>
              <a:rPr lang="fr-FR" sz="2000" b="1" dirty="0">
                <a:latin typeface="Arial" panose="020B0604020202020204" pitchFamily="34" charset="0"/>
                <a:cs typeface="Arial" panose="020B0604020202020204" pitchFamily="34" charset="0"/>
              </a:rPr>
              <a:t>Augmenter la probabilité d’un traitement initial adéquate (actif sur le ou les germes en cause) </a:t>
            </a:r>
          </a:p>
          <a:p>
            <a:pPr marL="342900" indent="-342900">
              <a:lnSpc>
                <a:spcPct val="150000"/>
              </a:lnSpc>
              <a:buClr>
                <a:srgbClr val="660066"/>
              </a:buClr>
              <a:buAutoNum type="arabicPeriod"/>
            </a:pPr>
            <a:endParaRPr lang="fr-FR" sz="1000" b="1" dirty="0">
              <a:latin typeface="Arial" panose="020B0604020202020204" pitchFamily="34" charset="0"/>
              <a:cs typeface="Arial" panose="020B0604020202020204" pitchFamily="34" charset="0"/>
            </a:endParaRPr>
          </a:p>
          <a:p>
            <a:pPr marL="342900" indent="-342900">
              <a:lnSpc>
                <a:spcPct val="150000"/>
              </a:lnSpc>
              <a:buClr>
                <a:srgbClr val="660066"/>
              </a:buClr>
              <a:buAutoNum type="arabicPeriod"/>
            </a:pPr>
            <a:r>
              <a:rPr lang="fr-FR" sz="2000" b="1" dirty="0">
                <a:latin typeface="Arial" panose="020B0604020202020204" pitchFamily="34" charset="0"/>
                <a:cs typeface="Arial" panose="020B0604020202020204" pitchFamily="34" charset="0"/>
              </a:rPr>
              <a:t>Corriger plus rapidement un traitement probabiliste inadéquate </a:t>
            </a:r>
            <a:r>
              <a:rPr lang="fr-FR" sz="2000" dirty="0">
                <a:latin typeface="Arial" panose="020B0604020202020204" pitchFamily="34" charset="0"/>
                <a:cs typeface="Arial" panose="020B0604020202020204" pitchFamily="34" charset="0"/>
              </a:rPr>
              <a:t>(élargissement du spectre/adaptation plus précoce)</a:t>
            </a:r>
          </a:p>
          <a:p>
            <a:pPr marL="342900" indent="-342900">
              <a:lnSpc>
                <a:spcPct val="150000"/>
              </a:lnSpc>
              <a:buClr>
                <a:srgbClr val="660066"/>
              </a:buClr>
              <a:buAutoNum type="arabicPeriod"/>
            </a:pPr>
            <a:endParaRPr lang="fr-FR" sz="1000" b="1" dirty="0">
              <a:latin typeface="Arial" panose="020B0604020202020204" pitchFamily="34" charset="0"/>
              <a:cs typeface="Arial" panose="020B0604020202020204" pitchFamily="34" charset="0"/>
            </a:endParaRPr>
          </a:p>
          <a:p>
            <a:pPr marL="342900" indent="-342900">
              <a:lnSpc>
                <a:spcPct val="150000"/>
              </a:lnSpc>
              <a:buClr>
                <a:srgbClr val="660066"/>
              </a:buClr>
              <a:buAutoNum type="arabicPeriod"/>
            </a:pPr>
            <a:r>
              <a:rPr lang="fr-FR" sz="2000" b="1" dirty="0" err="1">
                <a:latin typeface="Arial" panose="020B0604020202020204" pitchFamily="34" charset="0"/>
                <a:cs typeface="Arial" panose="020B0604020202020204" pitchFamily="34" charset="0"/>
              </a:rPr>
              <a:t>Désescalader</a:t>
            </a:r>
            <a:r>
              <a:rPr lang="fr-FR" sz="2000" b="1" dirty="0">
                <a:latin typeface="Arial" panose="020B0604020202020204" pitchFamily="34" charset="0"/>
                <a:cs typeface="Arial" panose="020B0604020202020204" pitchFamily="34" charset="0"/>
              </a:rPr>
              <a:t> plus rapidement vers une antibiothérapie à spectre plus étroit en l’absence d’argument pour une BMR</a:t>
            </a:r>
          </a:p>
          <a:p>
            <a:pPr marL="342900" indent="-342900">
              <a:lnSpc>
                <a:spcPct val="150000"/>
              </a:lnSpc>
              <a:buClr>
                <a:srgbClr val="660066"/>
              </a:buClr>
              <a:buAutoNum type="arabicPeriod"/>
            </a:pPr>
            <a:endParaRPr lang="fr-FR" sz="1000" b="1" dirty="0">
              <a:latin typeface="Arial" panose="020B0604020202020204" pitchFamily="34" charset="0"/>
              <a:cs typeface="Arial" panose="020B0604020202020204" pitchFamily="34" charset="0"/>
            </a:endParaRPr>
          </a:p>
          <a:p>
            <a:pPr marL="342900" indent="-342900">
              <a:lnSpc>
                <a:spcPct val="150000"/>
              </a:lnSpc>
              <a:buClr>
                <a:srgbClr val="660066"/>
              </a:buClr>
              <a:buAutoNum type="arabicPeriod"/>
            </a:pPr>
            <a:r>
              <a:rPr lang="fr-FR" sz="2000" b="1" dirty="0">
                <a:latin typeface="Arial" panose="020B0604020202020204" pitchFamily="34" charset="0"/>
                <a:cs typeface="Arial" panose="020B0604020202020204" pitchFamily="34" charset="0"/>
              </a:rPr>
              <a:t>Arrêter l’antibiothérapie (voire ne pas la débuter) si infection non-bactérienne ou SIRS non-infectieux???</a:t>
            </a:r>
          </a:p>
        </p:txBody>
      </p:sp>
      <p:sp>
        <p:nvSpPr>
          <p:cNvPr id="7" name="Rectangle à coins arrondis 6"/>
          <p:cNvSpPr/>
          <p:nvPr/>
        </p:nvSpPr>
        <p:spPr>
          <a:xfrm>
            <a:off x="251522" y="260648"/>
            <a:ext cx="8352926" cy="1224136"/>
          </a:xfrm>
          <a:prstGeom prst="roundRect">
            <a:avLst/>
          </a:prstGeom>
          <a:solidFill>
            <a:srgbClr val="000066">
              <a:alpha val="70000"/>
            </a:srgbClr>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Arial" panose="020B0604020202020204" pitchFamily="34" charset="0"/>
                <a:cs typeface="Arial" panose="020B0604020202020204" pitchFamily="34" charset="0"/>
              </a:rPr>
              <a:t>Que faut-il attendre des nouveaux outils de diagnostic microbiologique rapide ?</a:t>
            </a: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58924454"/>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3"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sp>
        <p:nvSpPr>
          <p:cNvPr id="6" name="ZoneTexte 5"/>
          <p:cNvSpPr txBox="1"/>
          <p:nvPr/>
        </p:nvSpPr>
        <p:spPr>
          <a:xfrm>
            <a:off x="251522" y="2204864"/>
            <a:ext cx="8712966" cy="2492990"/>
          </a:xfrm>
          <a:prstGeom prst="rect">
            <a:avLst/>
          </a:prstGeom>
          <a:noFill/>
        </p:spPr>
        <p:txBody>
          <a:bodyPr wrap="square" rtlCol="0">
            <a:spAutoFit/>
          </a:bodyPr>
          <a:lstStyle/>
          <a:p>
            <a:pPr algn="ctr"/>
            <a:r>
              <a:rPr lang="fr-FR" sz="2400" b="1" dirty="0">
                <a:solidFill>
                  <a:srgbClr val="000066"/>
                </a:solidFill>
                <a:latin typeface="Arial" panose="020B0604020202020204" pitchFamily="34" charset="0"/>
                <a:cs typeface="Arial" panose="020B0604020202020204" pitchFamily="34" charset="0"/>
              </a:rPr>
              <a:t>DEUX OBJECTIFS PRINCIPAUX :</a:t>
            </a:r>
          </a:p>
          <a:p>
            <a:pPr algn="ctr"/>
            <a:endParaRPr lang="fr-FR" sz="2400" b="1" dirty="0">
              <a:solidFill>
                <a:srgbClr val="660066"/>
              </a:solidFill>
              <a:latin typeface="Arial" panose="020B0604020202020204" pitchFamily="34" charset="0"/>
              <a:cs typeface="Arial" panose="020B0604020202020204" pitchFamily="34" charset="0"/>
            </a:endParaRPr>
          </a:p>
          <a:p>
            <a:pPr algn="ctr"/>
            <a:r>
              <a:rPr lang="fr-FR" sz="2400" b="1" dirty="0">
                <a:solidFill>
                  <a:srgbClr val="660066"/>
                </a:solidFill>
                <a:latin typeface="Arial" panose="020B0604020202020204" pitchFamily="34" charset="0"/>
                <a:cs typeface="Arial" panose="020B0604020202020204" pitchFamily="34" charset="0"/>
              </a:rPr>
              <a:t>Améliorer le pronostic des patients avec infection grave</a:t>
            </a:r>
          </a:p>
          <a:p>
            <a:pPr algn="ctr"/>
            <a:r>
              <a:rPr lang="fr-FR" dirty="0">
                <a:latin typeface="Arial" panose="020B0604020202020204" pitchFamily="34" charset="0"/>
                <a:cs typeface="Arial" panose="020B0604020202020204" pitchFamily="34" charset="0"/>
              </a:rPr>
              <a:t>(impact du retard à l’administration d’une antibiothérapie efficace)</a:t>
            </a:r>
          </a:p>
          <a:p>
            <a:pPr algn="ctr"/>
            <a:endParaRPr lang="fr-FR" sz="800" dirty="0">
              <a:latin typeface="Arial" panose="020B0604020202020204" pitchFamily="34" charset="0"/>
              <a:cs typeface="Arial" panose="020B0604020202020204" pitchFamily="34" charset="0"/>
            </a:endParaRPr>
          </a:p>
          <a:p>
            <a:pPr algn="ctr"/>
            <a:endParaRPr lang="fr-FR" sz="800" dirty="0">
              <a:latin typeface="Arial" panose="020B0604020202020204" pitchFamily="34" charset="0"/>
              <a:cs typeface="Arial" panose="020B0604020202020204" pitchFamily="34" charset="0"/>
            </a:endParaRPr>
          </a:p>
          <a:p>
            <a:pPr algn="ctr"/>
            <a:endParaRPr lang="fr-FR" sz="800" dirty="0">
              <a:latin typeface="Arial" panose="020B0604020202020204" pitchFamily="34" charset="0"/>
              <a:cs typeface="Arial" panose="020B0604020202020204" pitchFamily="34" charset="0"/>
            </a:endParaRPr>
          </a:p>
          <a:p>
            <a:pPr algn="ctr"/>
            <a:r>
              <a:rPr lang="fr-FR" sz="2400" b="1" dirty="0">
                <a:solidFill>
                  <a:srgbClr val="660066"/>
                </a:solidFill>
                <a:latin typeface="Arial" panose="020B0604020202020204" pitchFamily="34" charset="0"/>
                <a:cs typeface="Arial" panose="020B0604020202020204" pitchFamily="34" charset="0"/>
              </a:rPr>
              <a:t>Réduire la pression de sélection des antibiotiques</a:t>
            </a:r>
          </a:p>
          <a:p>
            <a:pPr algn="ctr"/>
            <a:r>
              <a:rPr lang="fr-FR" dirty="0">
                <a:latin typeface="Arial" panose="020B0604020202020204" pitchFamily="34" charset="0"/>
                <a:cs typeface="Arial" panose="020B0604020202020204" pitchFamily="34" charset="0"/>
              </a:rPr>
              <a:t>(impact écologique)</a:t>
            </a:r>
          </a:p>
        </p:txBody>
      </p:sp>
      <p:sp>
        <p:nvSpPr>
          <p:cNvPr id="7" name="Rectangle à coins arrondis 6"/>
          <p:cNvSpPr/>
          <p:nvPr/>
        </p:nvSpPr>
        <p:spPr>
          <a:xfrm>
            <a:off x="251522" y="260648"/>
            <a:ext cx="8352926" cy="1224136"/>
          </a:xfrm>
          <a:prstGeom prst="roundRect">
            <a:avLst/>
          </a:prstGeom>
          <a:solidFill>
            <a:srgbClr val="000066">
              <a:alpha val="70000"/>
            </a:srgbClr>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Arial" panose="020B0604020202020204" pitchFamily="34" charset="0"/>
                <a:cs typeface="Arial" panose="020B0604020202020204" pitchFamily="34" charset="0"/>
              </a:rPr>
              <a:t>Que faut-il attendre des nouveaux outils de diagnostic microbiologique rapide ?</a:t>
            </a: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59520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1584" y="117773"/>
            <a:ext cx="8794395" cy="523220"/>
          </a:xfrm>
          <a:prstGeom prst="rect">
            <a:avLst/>
          </a:prstGeom>
          <a:noFill/>
        </p:spPr>
        <p:txBody>
          <a:bodyPr wrap="none" rtlCol="0">
            <a:spAutoFit/>
          </a:bodyPr>
          <a:lstStyle/>
          <a:p>
            <a:pPr algn="ctr"/>
            <a:r>
              <a:rPr lang="fr-FR" sz="2800" b="1" dirty="0">
                <a:solidFill>
                  <a:srgbClr val="000066"/>
                </a:solidFill>
                <a:latin typeface="Arial" panose="020B0604020202020204" pitchFamily="34" charset="0"/>
                <a:cs typeface="Arial" panose="020B0604020202020204" pitchFamily="34" charset="0"/>
              </a:rPr>
              <a:t>Bactériologie conventionnelle : la « préhistoire » ?</a:t>
            </a:r>
          </a:p>
        </p:txBody>
      </p:sp>
      <p:pic>
        <p:nvPicPr>
          <p:cNvPr id="13314" name="Picture 2"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617" y="975120"/>
            <a:ext cx="1808119" cy="1243081"/>
          </a:xfrm>
          <a:prstGeom prst="rect">
            <a:avLst/>
          </a:prstGeom>
          <a:noFill/>
          <a:effectLst>
            <a:outerShdw blurRad="50800" dist="38100" dir="2700000" algn="tl"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Lst>
        </p:spPr>
      </p:pic>
      <p:pic>
        <p:nvPicPr>
          <p:cNvPr id="13318" name="Picture 6" descr="Afficher l'image d'origine"/>
          <p:cNvPicPr>
            <a:picLocks noChangeAspect="1" noChangeArrowheads="1"/>
          </p:cNvPicPr>
          <p:nvPr/>
        </p:nvPicPr>
        <p:blipFill rotWithShape="1">
          <a:blip r:embed="rId5">
            <a:extLst>
              <a:ext uri="{28A0092B-C50C-407E-A947-70E740481C1C}">
                <a14:useLocalDpi xmlns:a14="http://schemas.microsoft.com/office/drawing/2010/main" val="0"/>
              </a:ext>
            </a:extLst>
          </a:blip>
          <a:srcRect t="9693" b="14248"/>
          <a:stretch/>
        </p:blipFill>
        <p:spPr bwMode="auto">
          <a:xfrm>
            <a:off x="365366" y="2303303"/>
            <a:ext cx="1830369" cy="1856106"/>
          </a:xfrm>
          <a:prstGeom prst="rect">
            <a:avLst/>
          </a:prstGeom>
          <a:noFill/>
          <a:effectLst>
            <a:outerShdw blurRad="50800" dist="38100" dir="2700000" algn="tl"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Lst>
        </p:spPr>
      </p:pic>
      <p:pic>
        <p:nvPicPr>
          <p:cNvPr id="13322" name="Picture 10" descr="http://learn.chm.msu.edu/vibl/content/differential/images/chocolate_e.col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5302" y="1367207"/>
            <a:ext cx="2219400" cy="2147270"/>
          </a:xfrm>
          <a:prstGeom prst="rect">
            <a:avLst/>
          </a:prstGeom>
          <a:noFill/>
          <a:effectLst>
            <a:outerShdw blurRad="50800" dist="38100" dir="2700000" algn="tl"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Lst>
        </p:spPr>
      </p:pic>
      <p:pic>
        <p:nvPicPr>
          <p:cNvPr id="13324" name="Picture 12" descr="Davantage d’E. Coli résistants  après un traitement C3G au couvoi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4848" y="1963926"/>
            <a:ext cx="2580998" cy="1709565"/>
          </a:xfrm>
          <a:prstGeom prst="rect">
            <a:avLst/>
          </a:prstGeom>
          <a:noFill/>
          <a:effectLst>
            <a:outerShdw blurRad="50800" dist="38100" dir="2700000" algn="tl"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Lst>
        </p:spPr>
      </p:pic>
      <p:pic>
        <p:nvPicPr>
          <p:cNvPr id="13326" name="Picture 14" descr="Api inoculated with E. coli"/>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9240"/>
          <a:stretch/>
        </p:blipFill>
        <p:spPr bwMode="auto">
          <a:xfrm>
            <a:off x="6300192" y="1384695"/>
            <a:ext cx="2580998" cy="348391"/>
          </a:xfrm>
          <a:prstGeom prst="rect">
            <a:avLst/>
          </a:prstGeom>
          <a:noFill/>
          <a:effectLst>
            <a:outerShdw blurRad="50800" dist="38100" dir="2700000" algn="tl"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Lst>
        </p:spPr>
      </p:pic>
      <p:sp>
        <p:nvSpPr>
          <p:cNvPr id="21" name="Flèche droite 20"/>
          <p:cNvSpPr/>
          <p:nvPr/>
        </p:nvSpPr>
        <p:spPr>
          <a:xfrm>
            <a:off x="371289" y="4999545"/>
            <a:ext cx="8493573" cy="747508"/>
          </a:xfrm>
          <a:prstGeom prst="rightArrow">
            <a:avLst/>
          </a:prstGeom>
          <a:gradFill flip="none" rotWithShape="1">
            <a:gsLst>
              <a:gs pos="0">
                <a:srgbClr val="660066"/>
              </a:gs>
              <a:gs pos="50000">
                <a:srgbClr val="660066"/>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436626" y="4580902"/>
            <a:ext cx="1556836" cy="369332"/>
          </a:xfrm>
          <a:prstGeom prst="rect">
            <a:avLst/>
          </a:prstGeom>
          <a:noFill/>
          <a:ln>
            <a:solidFill>
              <a:srgbClr val="660066"/>
            </a:solidFill>
          </a:ln>
        </p:spPr>
        <p:txBody>
          <a:bodyPr wrap="none" rtlCol="0">
            <a:spAutoFit/>
          </a:bodyPr>
          <a:lstStyle/>
          <a:p>
            <a:pPr algn="ctr"/>
            <a:r>
              <a:rPr lang="fr-FR" b="1" dirty="0">
                <a:latin typeface="Arial" panose="020B0604020202020204" pitchFamily="34" charset="0"/>
                <a:cs typeface="Arial" panose="020B0604020202020204" pitchFamily="34" charset="0"/>
              </a:rPr>
              <a:t>Prélèvement</a:t>
            </a:r>
          </a:p>
        </p:txBody>
      </p:sp>
      <p:sp>
        <p:nvSpPr>
          <p:cNvPr id="34" name="ZoneTexte 33"/>
          <p:cNvSpPr txBox="1"/>
          <p:nvPr/>
        </p:nvSpPr>
        <p:spPr>
          <a:xfrm>
            <a:off x="3320635" y="4580902"/>
            <a:ext cx="1928734" cy="369332"/>
          </a:xfrm>
          <a:prstGeom prst="rect">
            <a:avLst/>
          </a:prstGeom>
          <a:noFill/>
          <a:ln>
            <a:solidFill>
              <a:srgbClr val="660066"/>
            </a:solidFill>
          </a:ln>
        </p:spPr>
        <p:txBody>
          <a:bodyPr wrap="none" rtlCol="0">
            <a:spAutoFit/>
          </a:bodyPr>
          <a:lstStyle/>
          <a:p>
            <a:pPr algn="ctr"/>
            <a:r>
              <a:rPr lang="fr-FR" b="1" dirty="0">
                <a:latin typeface="Arial" panose="020B0604020202020204" pitchFamily="34" charset="0"/>
                <a:cs typeface="Arial" panose="020B0604020202020204" pitchFamily="34" charset="0"/>
              </a:rPr>
              <a:t>Culture positive</a:t>
            </a:r>
          </a:p>
        </p:txBody>
      </p:sp>
      <p:sp>
        <p:nvSpPr>
          <p:cNvPr id="35" name="ZoneTexte 34"/>
          <p:cNvSpPr txBox="1"/>
          <p:nvPr/>
        </p:nvSpPr>
        <p:spPr>
          <a:xfrm>
            <a:off x="6588224" y="3749905"/>
            <a:ext cx="2145585" cy="1200329"/>
          </a:xfrm>
          <a:prstGeom prst="rect">
            <a:avLst/>
          </a:prstGeom>
          <a:noFill/>
          <a:ln>
            <a:solidFill>
              <a:srgbClr val="660066"/>
            </a:solidFill>
          </a:ln>
        </p:spPr>
        <p:txBody>
          <a:bodyPr wrap="square" rtlCol="0">
            <a:spAutoFit/>
          </a:bodyPr>
          <a:lstStyle/>
          <a:p>
            <a:pPr algn="ctr"/>
            <a:r>
              <a:rPr lang="fr-FR" b="1" dirty="0">
                <a:latin typeface="Arial" panose="020B0604020202020204" pitchFamily="34" charset="0"/>
                <a:cs typeface="Arial" panose="020B0604020202020204" pitchFamily="34" charset="0"/>
              </a:rPr>
              <a:t>Identification et sensibilité aux antibiotiques (antibiogramme)</a:t>
            </a:r>
          </a:p>
        </p:txBody>
      </p:sp>
      <p:sp>
        <p:nvSpPr>
          <p:cNvPr id="24" name="ZoneTexte 23"/>
          <p:cNvSpPr txBox="1"/>
          <p:nvPr/>
        </p:nvSpPr>
        <p:spPr>
          <a:xfrm>
            <a:off x="980044" y="5173287"/>
            <a:ext cx="470000" cy="400110"/>
          </a:xfrm>
          <a:prstGeom prst="rect">
            <a:avLst/>
          </a:prstGeom>
          <a:noFill/>
        </p:spPr>
        <p:txBody>
          <a:bodyPr wrap="none" rtlCol="0">
            <a:spAutoFit/>
          </a:bodyPr>
          <a:lstStyle/>
          <a:p>
            <a:pPr algn="ctr"/>
            <a:r>
              <a:rPr lang="fr-FR" sz="2000" b="1" dirty="0">
                <a:solidFill>
                  <a:srgbClr val="660066"/>
                </a:solidFill>
                <a:latin typeface="Arial" panose="020B0604020202020204" pitchFamily="34" charset="0"/>
                <a:cs typeface="Arial" panose="020B0604020202020204" pitchFamily="34" charset="0"/>
              </a:rPr>
              <a:t>J0</a:t>
            </a:r>
          </a:p>
        </p:txBody>
      </p:sp>
      <p:sp>
        <p:nvSpPr>
          <p:cNvPr id="38" name="ZoneTexte 37"/>
          <p:cNvSpPr txBox="1"/>
          <p:nvPr/>
        </p:nvSpPr>
        <p:spPr>
          <a:xfrm>
            <a:off x="3864855" y="5173287"/>
            <a:ext cx="840295" cy="400110"/>
          </a:xfrm>
          <a:prstGeom prst="rect">
            <a:avLst/>
          </a:prstGeom>
          <a:noFill/>
        </p:spPr>
        <p:txBody>
          <a:bodyPr wrap="none" rtlCol="0">
            <a:spAutoFit/>
          </a:bodyPr>
          <a:lstStyle/>
          <a:p>
            <a:pPr algn="ctr"/>
            <a:r>
              <a:rPr lang="fr-FR" sz="2000" b="1" dirty="0">
                <a:solidFill>
                  <a:schemeClr val="bg1"/>
                </a:solidFill>
                <a:latin typeface="Arial" panose="020B0604020202020204" pitchFamily="34" charset="0"/>
                <a:cs typeface="Arial" panose="020B0604020202020204" pitchFamily="34" charset="0"/>
              </a:rPr>
              <a:t>J1-J2</a:t>
            </a:r>
          </a:p>
        </p:txBody>
      </p:sp>
      <p:sp>
        <p:nvSpPr>
          <p:cNvPr id="39" name="ZoneTexte 38"/>
          <p:cNvSpPr txBox="1"/>
          <p:nvPr/>
        </p:nvSpPr>
        <p:spPr>
          <a:xfrm>
            <a:off x="7240868" y="5173287"/>
            <a:ext cx="840295" cy="400110"/>
          </a:xfrm>
          <a:prstGeom prst="rect">
            <a:avLst/>
          </a:prstGeom>
          <a:noFill/>
        </p:spPr>
        <p:txBody>
          <a:bodyPr wrap="none" rtlCol="0">
            <a:spAutoFit/>
          </a:bodyPr>
          <a:lstStyle/>
          <a:p>
            <a:pPr algn="ctr"/>
            <a:r>
              <a:rPr lang="fr-FR" sz="2000" b="1" dirty="0">
                <a:solidFill>
                  <a:schemeClr val="bg1"/>
                </a:solidFill>
                <a:latin typeface="Arial" panose="020B0604020202020204" pitchFamily="34" charset="0"/>
                <a:cs typeface="Arial" panose="020B0604020202020204" pitchFamily="34" charset="0"/>
              </a:rPr>
              <a:t>J2-J4</a:t>
            </a:r>
          </a:p>
        </p:txBody>
      </p:sp>
      <p:sp>
        <p:nvSpPr>
          <p:cNvPr id="44" name="Flèche droite 43"/>
          <p:cNvSpPr/>
          <p:nvPr/>
        </p:nvSpPr>
        <p:spPr>
          <a:xfrm>
            <a:off x="2576147" y="2015271"/>
            <a:ext cx="484822" cy="576064"/>
          </a:xfrm>
          <a:prstGeom prst="rightArrow">
            <a:avLst/>
          </a:prstGeom>
          <a:gradFill flip="none" rotWithShape="1">
            <a:gsLst>
              <a:gs pos="0">
                <a:srgbClr val="660066"/>
              </a:gs>
              <a:gs pos="50000">
                <a:srgbClr val="660066"/>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lèche droite 44"/>
          <p:cNvSpPr/>
          <p:nvPr/>
        </p:nvSpPr>
        <p:spPr>
          <a:xfrm>
            <a:off x="5588425" y="2067241"/>
            <a:ext cx="484822" cy="576064"/>
          </a:xfrm>
          <a:prstGeom prst="rightArrow">
            <a:avLst/>
          </a:prstGeom>
          <a:gradFill flip="none" rotWithShape="1">
            <a:gsLst>
              <a:gs pos="0">
                <a:srgbClr val="660066"/>
              </a:gs>
              <a:gs pos="50000">
                <a:srgbClr val="660066"/>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p:cNvSpPr txBox="1"/>
          <p:nvPr/>
        </p:nvSpPr>
        <p:spPr>
          <a:xfrm>
            <a:off x="336079" y="5824314"/>
            <a:ext cx="8424937" cy="707886"/>
          </a:xfrm>
          <a:prstGeom prst="rect">
            <a:avLst/>
          </a:prstGeom>
          <a:noFill/>
          <a:ln w="19050">
            <a:solidFill>
              <a:srgbClr val="660066"/>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Techniques bactériologiques « classiques » : résultats nécessaires à la réévaluation de l’antibiothérapie initiale disponibles après ≥ 48h</a:t>
            </a:r>
          </a:p>
        </p:txBody>
      </p:sp>
      <p:sp>
        <p:nvSpPr>
          <p:cNvPr id="32" name="ZoneTexte 31"/>
          <p:cNvSpPr txBox="1"/>
          <p:nvPr/>
        </p:nvSpPr>
        <p:spPr>
          <a:xfrm>
            <a:off x="235192" y="5807680"/>
            <a:ext cx="8629670" cy="830997"/>
          </a:xfrm>
          <a:prstGeom prst="rect">
            <a:avLst/>
          </a:prstGeom>
          <a:solidFill>
            <a:schemeClr val="bg1"/>
          </a:solidFill>
          <a:ln>
            <a:noFill/>
          </a:ln>
        </p:spPr>
        <p:txBody>
          <a:bodyPr wrap="square" rtlCol="0">
            <a:spAutoFit/>
          </a:bodyPr>
          <a:lstStyle/>
          <a:p>
            <a:pPr algn="ctr"/>
            <a:r>
              <a:rPr lang="fr-FR" sz="2400" b="1" dirty="0">
                <a:solidFill>
                  <a:srgbClr val="660066"/>
                </a:solidFill>
                <a:latin typeface="Arial" panose="020B0604020202020204" pitchFamily="34" charset="0"/>
                <a:cs typeface="Arial" panose="020B0604020202020204" pitchFamily="34" charset="0"/>
              </a:rPr>
              <a:t>Comment aller plus vite ?</a:t>
            </a:r>
          </a:p>
          <a:p>
            <a:pPr algn="ctr"/>
            <a:endParaRPr lang="fr-FR" sz="2400" b="1" dirty="0">
              <a:latin typeface="Arial" panose="020B0604020202020204" pitchFamily="34" charset="0"/>
              <a:cs typeface="Arial" panose="020B0604020202020204" pitchFamily="34" charset="0"/>
            </a:endParaRPr>
          </a:p>
        </p:txBody>
      </p:sp>
      <p:sp>
        <p:nvSpPr>
          <p:cNvPr id="19" name="Text Box 3"/>
          <p:cNvSpPr txBox="1">
            <a:spLocks noChangeArrowheads="1"/>
          </p:cNvSpPr>
          <p:nvPr/>
        </p:nvSpPr>
        <p:spPr bwMode="auto">
          <a:xfrm>
            <a:off x="10924" y="74948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lIns="91396" tIns="45700" rIns="91396" bIns="457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cs typeface="Arial" panose="020B0604020202020204" pitchFamily="34" charset="0"/>
            </a:endParaRPr>
          </a:p>
        </p:txBody>
      </p:sp>
      <p:sp>
        <p:nvSpPr>
          <p:cNvPr id="2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23"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192895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0.70"/>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2821"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502" y="1095150"/>
            <a:ext cx="6941664" cy="521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590" y="5958065"/>
            <a:ext cx="1570046" cy="574796"/>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845597" y="91655"/>
            <a:ext cx="7486345" cy="830997"/>
          </a:xfrm>
          <a:prstGeom prst="rect">
            <a:avLst/>
          </a:prstGeom>
          <a:noFill/>
        </p:spPr>
        <p:txBody>
          <a:bodyPr wrap="none" rtlCol="0">
            <a:spAutoFit/>
          </a:bodyPr>
          <a:lstStyle/>
          <a:p>
            <a:pPr algn="ctr"/>
            <a:r>
              <a:rPr lang="fr-FR" sz="2400" b="1" dirty="0">
                <a:solidFill>
                  <a:srgbClr val="000066"/>
                </a:solidFill>
                <a:latin typeface="Arial" panose="020B0604020202020204" pitchFamily="34" charset="0"/>
                <a:cs typeface="Arial" panose="020B0604020202020204" pitchFamily="34" charset="0"/>
              </a:rPr>
              <a:t>Bactériémies : identifier les pathogènes en cause </a:t>
            </a:r>
          </a:p>
          <a:p>
            <a:pPr algn="ctr"/>
            <a:r>
              <a:rPr lang="fr-FR" sz="2400" b="1" dirty="0">
                <a:solidFill>
                  <a:srgbClr val="000066"/>
                </a:solidFill>
                <a:latin typeface="Arial" panose="020B0604020202020204" pitchFamily="34" charset="0"/>
                <a:cs typeface="Arial" panose="020B0604020202020204" pitchFamily="34" charset="0"/>
              </a:rPr>
              <a:t>et dépister la résistance aux antibiotiques </a:t>
            </a:r>
          </a:p>
        </p:txBody>
      </p:sp>
      <p:sp>
        <p:nvSpPr>
          <p:cNvPr id="6" name="Text Box 3"/>
          <p:cNvSpPr txBox="1">
            <a:spLocks noChangeArrowheads="1"/>
          </p:cNvSpPr>
          <p:nvPr/>
        </p:nvSpPr>
        <p:spPr bwMode="auto">
          <a:xfrm>
            <a:off x="10924" y="99713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lIns="91396" tIns="45700" rIns="91396" bIns="457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cs typeface="Arial" panose="020B0604020202020204" pitchFamily="34" charset="0"/>
            </a:endParaRPr>
          </a:p>
        </p:txBody>
      </p:sp>
      <p:pic>
        <p:nvPicPr>
          <p:cNvPr id="5122" name="Picture 2" descr="Afficher l'image d'origine"/>
          <p:cNvPicPr>
            <a:picLocks noChangeAspect="1" noChangeArrowheads="1"/>
          </p:cNvPicPr>
          <p:nvPr/>
        </p:nvPicPr>
        <p:blipFill rotWithShape="1">
          <a:blip r:embed="rId6">
            <a:extLst>
              <a:ext uri="{28A0092B-C50C-407E-A947-70E740481C1C}">
                <a14:useLocalDpi xmlns:a14="http://schemas.microsoft.com/office/drawing/2010/main" val="0"/>
              </a:ext>
            </a:extLst>
          </a:blip>
          <a:srcRect l="9561" t="8543" r="14970" b="5464"/>
          <a:stretch/>
        </p:blipFill>
        <p:spPr bwMode="auto">
          <a:xfrm>
            <a:off x="375490" y="1468118"/>
            <a:ext cx="1532214" cy="2058914"/>
          </a:xfrm>
          <a:prstGeom prst="rect">
            <a:avLst/>
          </a:prstGeom>
          <a:noFill/>
          <a:ln>
            <a:noFill/>
          </a:ln>
          <a:effectLst>
            <a:outerShdw blurRad="50800" dist="38100" dir="5400000" algn="t"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Lst>
        </p:spPr>
      </p:pic>
      <p:pic>
        <p:nvPicPr>
          <p:cNvPr id="5124" name="Picture 4" descr="http://textbookofbacteriology.net/PHILspbloodGra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10216" y="4102918"/>
            <a:ext cx="2262762" cy="1532214"/>
          </a:xfrm>
          <a:prstGeom prst="rect">
            <a:avLst/>
          </a:prstGeom>
          <a:noFill/>
          <a:ln>
            <a:noFill/>
          </a:ln>
          <a:effectLst>
            <a:outerShdw blurRad="50800" dist="38100" dir="5400000" algn="t"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Lst>
        </p:spPr>
      </p:pic>
      <p:sp>
        <p:nvSpPr>
          <p:cNvPr id="8"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9"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7663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95428" y="201479"/>
            <a:ext cx="5713424" cy="584775"/>
          </a:xfrm>
          <a:prstGeom prst="rect">
            <a:avLst/>
          </a:prstGeom>
          <a:noFill/>
        </p:spPr>
        <p:txBody>
          <a:bodyPr wrap="none" rtlCol="0">
            <a:spAutoFit/>
          </a:bodyPr>
          <a:lstStyle/>
          <a:p>
            <a:pPr algn="ctr"/>
            <a:r>
              <a:rPr lang="fr-FR" sz="3200" b="1" dirty="0">
                <a:solidFill>
                  <a:srgbClr val="000066"/>
                </a:solidFill>
                <a:latin typeface="Arial" panose="020B0604020202020204" pitchFamily="34" charset="0"/>
                <a:cs typeface="Arial" panose="020B0604020202020204" pitchFamily="34" charset="0"/>
              </a:rPr>
              <a:t>Conflits d’intérêts potentiels</a:t>
            </a:r>
          </a:p>
        </p:txBody>
      </p:sp>
      <p:sp>
        <p:nvSpPr>
          <p:cNvPr id="3" name="ZoneTexte 2"/>
          <p:cNvSpPr txBox="1"/>
          <p:nvPr/>
        </p:nvSpPr>
        <p:spPr>
          <a:xfrm>
            <a:off x="1131760" y="2393000"/>
            <a:ext cx="6840761" cy="2062103"/>
          </a:xfrm>
          <a:prstGeom prst="rect">
            <a:avLst/>
          </a:prstGeom>
          <a:noFill/>
        </p:spPr>
        <p:txBody>
          <a:bodyPr wrap="square" rtlCol="0">
            <a:spAutoFit/>
          </a:bodyPr>
          <a:lstStyle/>
          <a:p>
            <a:pPr algn="ctr">
              <a:lnSpc>
                <a:spcPct val="200000"/>
              </a:lnSpc>
            </a:pPr>
            <a:r>
              <a:rPr lang="fr-FR" sz="3200" b="1" dirty="0">
                <a:latin typeface="Arial" panose="020B0604020202020204" pitchFamily="34" charset="0"/>
                <a:cs typeface="Arial" panose="020B0604020202020204" pitchFamily="34" charset="0"/>
              </a:rPr>
              <a:t>Pas de conflit d’intérêt relatif au sujet de cette présentation</a:t>
            </a:r>
          </a:p>
        </p:txBody>
      </p:sp>
      <p:sp>
        <p:nvSpPr>
          <p:cNvPr id="4" name="Text Box 3"/>
          <p:cNvSpPr txBox="1">
            <a:spLocks noChangeArrowheads="1"/>
          </p:cNvSpPr>
          <p:nvPr/>
        </p:nvSpPr>
        <p:spPr bwMode="auto">
          <a:xfrm>
            <a:off x="-19860" y="925308"/>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lIns="91396" tIns="45700" rIns="91396" bIns="457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cs typeface="Arial" panose="020B0604020202020204" pitchFamily="34" charset="0"/>
            </a:endParaRPr>
          </a:p>
        </p:txBody>
      </p:sp>
      <p:sp>
        <p:nvSpPr>
          <p:cNvPr id="5"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6"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7"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0034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Afficher l'image d'origine"/>
          <p:cNvPicPr>
            <a:picLocks noChangeAspect="1" noChangeArrowheads="1"/>
          </p:cNvPicPr>
          <p:nvPr/>
        </p:nvPicPr>
        <p:blipFill rotWithShape="1">
          <a:blip r:embed="rId6">
            <a:extLst>
              <a:ext uri="{28A0092B-C50C-407E-A947-70E740481C1C}">
                <a14:useLocalDpi xmlns:a14="http://schemas.microsoft.com/office/drawing/2010/main" val="0"/>
              </a:ext>
            </a:extLst>
          </a:blip>
          <a:srcRect l="1108" t="6012" r="1126" b="6959"/>
          <a:stretch/>
        </p:blipFill>
        <p:spPr bwMode="auto">
          <a:xfrm>
            <a:off x="434807" y="4818708"/>
            <a:ext cx="3168000" cy="169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44" name="Picture 8" descr="Afficher l'image d'origine"/>
          <p:cNvPicPr>
            <a:picLocks noChangeAspect="1" noChangeArrowheads="1"/>
          </p:cNvPicPr>
          <p:nvPr/>
        </p:nvPicPr>
        <p:blipFill rotWithShape="1">
          <a:blip r:embed="rId7">
            <a:extLst>
              <a:ext uri="{28A0092B-C50C-407E-A947-70E740481C1C}">
                <a14:useLocalDpi xmlns:a14="http://schemas.microsoft.com/office/drawing/2010/main" val="0"/>
              </a:ext>
            </a:extLst>
          </a:blip>
          <a:srcRect l="410" t="972" r="31749" b="7313"/>
          <a:stretch/>
        </p:blipFill>
        <p:spPr bwMode="auto">
          <a:xfrm>
            <a:off x="434807" y="1327375"/>
            <a:ext cx="3168000" cy="328114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238871" y="178986"/>
            <a:ext cx="8699818" cy="707886"/>
          </a:xfrm>
          <a:prstGeom prst="rect">
            <a:avLst/>
          </a:prstGeom>
          <a:noFill/>
        </p:spPr>
        <p:txBody>
          <a:bodyPr wrap="none" rtlCol="0">
            <a:spAutoFit/>
          </a:bodyPr>
          <a:lstStyle/>
          <a:p>
            <a:pPr algn="ctr"/>
            <a:r>
              <a:rPr lang="fr-FR" sz="2400" b="1" dirty="0">
                <a:solidFill>
                  <a:srgbClr val="000066"/>
                </a:solidFill>
                <a:latin typeface="Arial" panose="020B0604020202020204" pitchFamily="34" charset="0"/>
                <a:cs typeface="Arial" panose="020B0604020202020204" pitchFamily="34" charset="0"/>
              </a:rPr>
              <a:t>Identification des pathogènes par spectrométrie de masse</a:t>
            </a:r>
          </a:p>
          <a:p>
            <a:pPr algn="ctr"/>
            <a:r>
              <a:rPr lang="fr-FR" sz="1600" i="1" dirty="0">
                <a:solidFill>
                  <a:srgbClr val="000066"/>
                </a:solidFill>
                <a:latin typeface="Arial" panose="020B0604020202020204" pitchFamily="34" charset="0"/>
                <a:cs typeface="Arial" panose="020B0604020202020204" pitchFamily="34" charset="0"/>
              </a:rPr>
              <a:t>Matrix-</a:t>
            </a:r>
            <a:r>
              <a:rPr lang="fr-FR" sz="1600" i="1" dirty="0" err="1">
                <a:solidFill>
                  <a:srgbClr val="000066"/>
                </a:solidFill>
                <a:latin typeface="Arial" panose="020B0604020202020204" pitchFamily="34" charset="0"/>
                <a:cs typeface="Arial" panose="020B0604020202020204" pitchFamily="34" charset="0"/>
              </a:rPr>
              <a:t>assisted</a:t>
            </a:r>
            <a:r>
              <a:rPr lang="fr-FR" sz="1600" i="1" dirty="0">
                <a:solidFill>
                  <a:srgbClr val="000066"/>
                </a:solidFill>
                <a:latin typeface="Arial" panose="020B0604020202020204" pitchFamily="34" charset="0"/>
                <a:cs typeface="Arial" panose="020B0604020202020204" pitchFamily="34" charset="0"/>
              </a:rPr>
              <a:t> laser </a:t>
            </a:r>
            <a:r>
              <a:rPr lang="fr-FR" sz="1600" i="1" dirty="0" err="1">
                <a:solidFill>
                  <a:srgbClr val="000066"/>
                </a:solidFill>
                <a:latin typeface="Arial" panose="020B0604020202020204" pitchFamily="34" charset="0"/>
                <a:cs typeface="Arial" panose="020B0604020202020204" pitchFamily="34" charset="0"/>
              </a:rPr>
              <a:t>desorption</a:t>
            </a:r>
            <a:r>
              <a:rPr lang="fr-FR" sz="1600" i="1" dirty="0">
                <a:solidFill>
                  <a:srgbClr val="000066"/>
                </a:solidFill>
                <a:latin typeface="Arial" panose="020B0604020202020204" pitchFamily="34" charset="0"/>
                <a:cs typeface="Arial" panose="020B0604020202020204" pitchFamily="34" charset="0"/>
              </a:rPr>
              <a:t>/</a:t>
            </a:r>
            <a:r>
              <a:rPr lang="fr-FR" sz="1600" i="1" dirty="0" err="1">
                <a:solidFill>
                  <a:srgbClr val="000066"/>
                </a:solidFill>
                <a:latin typeface="Arial" panose="020B0604020202020204" pitchFamily="34" charset="0"/>
                <a:cs typeface="Arial" panose="020B0604020202020204" pitchFamily="34" charset="0"/>
              </a:rPr>
              <a:t>ionization</a:t>
            </a:r>
            <a:r>
              <a:rPr lang="fr-FR" sz="1600" i="1" dirty="0">
                <a:solidFill>
                  <a:srgbClr val="000066"/>
                </a:solidFill>
                <a:latin typeface="Arial" panose="020B0604020202020204" pitchFamily="34" charset="0"/>
                <a:cs typeface="Arial" panose="020B0604020202020204" pitchFamily="34" charset="0"/>
              </a:rPr>
              <a:t> time-of-flight mass </a:t>
            </a:r>
            <a:r>
              <a:rPr lang="fr-FR" sz="1600" i="1" dirty="0" err="1">
                <a:solidFill>
                  <a:srgbClr val="000066"/>
                </a:solidFill>
                <a:latin typeface="Arial" panose="020B0604020202020204" pitchFamily="34" charset="0"/>
                <a:cs typeface="Arial" panose="020B0604020202020204" pitchFamily="34" charset="0"/>
              </a:rPr>
              <a:t>spectrometry</a:t>
            </a:r>
            <a:r>
              <a:rPr lang="fr-FR" sz="1600" i="1" dirty="0">
                <a:solidFill>
                  <a:srgbClr val="000066"/>
                </a:solidFill>
                <a:latin typeface="Arial" panose="020B0604020202020204" pitchFamily="34" charset="0"/>
                <a:cs typeface="Arial" panose="020B0604020202020204" pitchFamily="34" charset="0"/>
              </a:rPr>
              <a:t> (MALDI-TOF-MS)</a:t>
            </a:r>
            <a:r>
              <a:rPr lang="fr-FR" sz="1600" b="1" i="1" dirty="0">
                <a:solidFill>
                  <a:srgbClr val="000066"/>
                </a:solidFill>
                <a:latin typeface="Arial" panose="020B0604020202020204" pitchFamily="34" charset="0"/>
                <a:cs typeface="Arial" panose="020B0604020202020204" pitchFamily="34" charset="0"/>
              </a:rPr>
              <a:t> </a:t>
            </a:r>
          </a:p>
        </p:txBody>
      </p:sp>
      <p:sp>
        <p:nvSpPr>
          <p:cNvPr id="2" name="ZoneTexte 1"/>
          <p:cNvSpPr txBox="1"/>
          <p:nvPr/>
        </p:nvSpPr>
        <p:spPr>
          <a:xfrm>
            <a:off x="3821478" y="2019809"/>
            <a:ext cx="5158776" cy="3416320"/>
          </a:xfrm>
          <a:prstGeom prst="rect">
            <a:avLst/>
          </a:prstGeom>
          <a:noFill/>
          <a:ln>
            <a:solidFill>
              <a:srgbClr val="000066"/>
            </a:solidFill>
          </a:ln>
        </p:spPr>
        <p:txBody>
          <a:bodyPr wrap="square" rtlCol="0">
            <a:spAutoFit/>
          </a:bodyPr>
          <a:lstStyle/>
          <a:p>
            <a:pPr marL="285750" indent="-285750" algn="just">
              <a:buClr>
                <a:srgbClr val="660066"/>
              </a:buClr>
              <a:buFont typeface="Wingdings" panose="05000000000000000000" pitchFamily="2" charset="2"/>
              <a:buChar char="§"/>
            </a:pPr>
            <a:r>
              <a:rPr lang="fr-FR" dirty="0">
                <a:latin typeface="Arial" panose="020B0604020202020204" pitchFamily="34" charset="0"/>
                <a:cs typeface="Arial" panose="020B0604020202020204" pitchFamily="34" charset="0"/>
              </a:rPr>
              <a:t>Utilisation en routine dans la majorité des laboratoires de Microbiologie pour l’identification bactérienne à partir des cultures (délai &lt; 1 heure)</a:t>
            </a:r>
          </a:p>
          <a:p>
            <a:pPr marL="285750" indent="-285750" algn="just">
              <a:buClr>
                <a:srgbClr val="660066"/>
              </a:buClr>
              <a:buFont typeface="Wingdings" panose="05000000000000000000" pitchFamily="2" charset="2"/>
              <a:buChar char="§"/>
            </a:pPr>
            <a:endParaRPr lang="fr-FR" dirty="0">
              <a:latin typeface="Arial" panose="020B0604020202020204" pitchFamily="34" charset="0"/>
              <a:cs typeface="Arial" panose="020B0604020202020204" pitchFamily="34" charset="0"/>
            </a:endParaRPr>
          </a:p>
          <a:p>
            <a:pPr marL="285750" indent="-285750" algn="just">
              <a:buClr>
                <a:srgbClr val="660066"/>
              </a:buClr>
              <a:buFont typeface="Wingdings" panose="05000000000000000000" pitchFamily="2" charset="2"/>
              <a:buChar char="§"/>
            </a:pPr>
            <a:r>
              <a:rPr lang="fr-FR" dirty="0">
                <a:latin typeface="Arial" panose="020B0604020202020204" pitchFamily="34" charset="0"/>
                <a:cs typeface="Arial" panose="020B0604020202020204" pitchFamily="34" charset="0"/>
              </a:rPr>
              <a:t>Identification possible sur le flacon d’hémoculture positif, sans subculture (sensibilité 75-80%, spécificité &gt; 90%)</a:t>
            </a:r>
          </a:p>
          <a:p>
            <a:pPr algn="just">
              <a:buClr>
                <a:srgbClr val="660066"/>
              </a:buClr>
            </a:pPr>
            <a:endParaRPr lang="fr-FR" dirty="0">
              <a:latin typeface="Arial" panose="020B0604020202020204" pitchFamily="34" charset="0"/>
              <a:cs typeface="Arial" panose="020B0604020202020204" pitchFamily="34" charset="0"/>
            </a:endParaRPr>
          </a:p>
          <a:p>
            <a:pPr algn="r">
              <a:lnSpc>
                <a:spcPct val="150000"/>
              </a:lnSpc>
            </a:pPr>
            <a:r>
              <a:rPr lang="fr-FR" sz="1200" dirty="0" err="1">
                <a:solidFill>
                  <a:schemeClr val="tx1">
                    <a:lumMod val="65000"/>
                    <a:lumOff val="35000"/>
                  </a:schemeClr>
                </a:solidFill>
                <a:latin typeface="Arial" panose="020B0604020202020204" pitchFamily="34" charset="0"/>
                <a:cs typeface="Arial" panose="020B0604020202020204" pitchFamily="34" charset="0"/>
              </a:rPr>
              <a:t>Leli</a:t>
            </a:r>
            <a:r>
              <a:rPr lang="fr-FR" sz="1200" dirty="0">
                <a:solidFill>
                  <a:schemeClr val="tx1">
                    <a:lumMod val="65000"/>
                    <a:lumOff val="35000"/>
                  </a:schemeClr>
                </a:solidFill>
                <a:latin typeface="Arial" panose="020B0604020202020204" pitchFamily="34" charset="0"/>
                <a:cs typeface="Arial" panose="020B0604020202020204" pitchFamily="34" charset="0"/>
              </a:rPr>
              <a:t> et al.</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fr-FR" sz="1200" i="1" dirty="0">
                <a:solidFill>
                  <a:schemeClr val="tx1">
                    <a:lumMod val="65000"/>
                    <a:lumOff val="35000"/>
                  </a:schemeClr>
                </a:solidFill>
                <a:latin typeface="Arial" panose="020B0604020202020204" pitchFamily="34" charset="0"/>
                <a:cs typeface="Arial" panose="020B0604020202020204" pitchFamily="34" charset="0"/>
              </a:rPr>
              <a:t>J Med </a:t>
            </a:r>
            <a:r>
              <a:rPr lang="fr-FR" sz="1200" i="1" dirty="0" err="1">
                <a:solidFill>
                  <a:schemeClr val="tx1">
                    <a:lumMod val="65000"/>
                    <a:lumOff val="35000"/>
                  </a:schemeClr>
                </a:solidFill>
                <a:latin typeface="Arial" panose="020B0604020202020204" pitchFamily="34" charset="0"/>
                <a:cs typeface="Arial" panose="020B0604020202020204" pitchFamily="34" charset="0"/>
              </a:rPr>
              <a:t>Microbiol</a:t>
            </a:r>
            <a:r>
              <a:rPr lang="fr-FR" sz="1200" i="1" dirty="0">
                <a:solidFill>
                  <a:schemeClr val="tx1">
                    <a:lumMod val="65000"/>
                    <a:lumOff val="35000"/>
                  </a:schemeClr>
                </a:solidFill>
                <a:latin typeface="Arial" panose="020B0604020202020204" pitchFamily="34" charset="0"/>
                <a:cs typeface="Arial" panose="020B0604020202020204" pitchFamily="34" charset="0"/>
              </a:rPr>
              <a:t> </a:t>
            </a:r>
            <a:r>
              <a:rPr lang="fr-FR" sz="1200" dirty="0">
                <a:solidFill>
                  <a:schemeClr val="tx1">
                    <a:lumMod val="65000"/>
                    <a:lumOff val="35000"/>
                  </a:schemeClr>
                </a:solidFill>
                <a:latin typeface="Arial" panose="020B0604020202020204" pitchFamily="34" charset="0"/>
                <a:cs typeface="Arial" panose="020B0604020202020204" pitchFamily="34" charset="0"/>
              </a:rPr>
              <a:t>2013; 303: 205-209</a:t>
            </a:r>
          </a:p>
          <a:p>
            <a:pPr algn="r">
              <a:lnSpc>
                <a:spcPct val="150000"/>
              </a:lnSpc>
            </a:pPr>
            <a:r>
              <a:rPr lang="fr-FR" sz="1200" dirty="0">
                <a:solidFill>
                  <a:schemeClr val="tx1">
                    <a:lumMod val="65000"/>
                    <a:lumOff val="35000"/>
                  </a:schemeClr>
                </a:solidFill>
                <a:latin typeface="Arial" panose="020B0604020202020204" pitchFamily="34" charset="0"/>
                <a:cs typeface="Arial" panose="020B0604020202020204" pitchFamily="34" charset="0"/>
              </a:rPr>
              <a:t>Huang et al. </a:t>
            </a:r>
            <a:r>
              <a:rPr lang="fr-FR" sz="1200" i="1" dirty="0">
                <a:solidFill>
                  <a:schemeClr val="tx1">
                    <a:lumMod val="65000"/>
                    <a:lumOff val="35000"/>
                  </a:schemeClr>
                </a:solidFill>
                <a:latin typeface="Arial" panose="020B0604020202020204" pitchFamily="34" charset="0"/>
                <a:cs typeface="Arial" panose="020B0604020202020204" pitchFamily="34" charset="0"/>
              </a:rPr>
              <a:t>Clin Infect Dis </a:t>
            </a:r>
            <a:r>
              <a:rPr lang="fr-FR" sz="1200" dirty="0">
                <a:solidFill>
                  <a:schemeClr val="tx1">
                    <a:lumMod val="65000"/>
                    <a:lumOff val="35000"/>
                  </a:schemeClr>
                </a:solidFill>
                <a:latin typeface="Arial" panose="020B0604020202020204" pitchFamily="34" charset="0"/>
                <a:cs typeface="Arial" panose="020B0604020202020204" pitchFamily="34" charset="0"/>
              </a:rPr>
              <a:t>2013; 57: 1237-1245</a:t>
            </a:r>
          </a:p>
          <a:p>
            <a:pPr algn="r">
              <a:lnSpc>
                <a:spcPct val="150000"/>
              </a:lnSpc>
            </a:pPr>
            <a:r>
              <a:rPr lang="fr-FR" sz="1200" dirty="0" err="1">
                <a:solidFill>
                  <a:schemeClr val="tx1">
                    <a:lumMod val="65000"/>
                    <a:lumOff val="35000"/>
                  </a:schemeClr>
                </a:solidFill>
                <a:latin typeface="Arial" panose="020B0604020202020204" pitchFamily="34" charset="0"/>
                <a:cs typeface="Arial" panose="020B0604020202020204" pitchFamily="34" charset="0"/>
              </a:rPr>
              <a:t>Liesenfeld</a:t>
            </a:r>
            <a:r>
              <a:rPr lang="fr-FR" sz="1200" dirty="0">
                <a:solidFill>
                  <a:schemeClr val="tx1">
                    <a:lumMod val="65000"/>
                    <a:lumOff val="35000"/>
                  </a:schemeClr>
                </a:solidFill>
                <a:latin typeface="Arial" panose="020B0604020202020204" pitchFamily="34" charset="0"/>
                <a:cs typeface="Arial" panose="020B0604020202020204" pitchFamily="34" charset="0"/>
              </a:rPr>
              <a:t> et al. </a:t>
            </a:r>
            <a:r>
              <a:rPr lang="en-US" sz="1200" i="1" dirty="0" err="1">
                <a:solidFill>
                  <a:schemeClr val="tx1">
                    <a:lumMod val="65000"/>
                    <a:lumOff val="35000"/>
                  </a:schemeClr>
                </a:solidFill>
                <a:latin typeface="Arial" panose="020B0604020202020204" pitchFamily="34" charset="0"/>
                <a:cs typeface="Arial" panose="020B0604020202020204" pitchFamily="34" charset="0"/>
              </a:rPr>
              <a:t>Eur</a:t>
            </a:r>
            <a:r>
              <a:rPr lang="en-US" sz="1200" i="1" dirty="0">
                <a:solidFill>
                  <a:schemeClr val="tx1">
                    <a:lumMod val="65000"/>
                    <a:lumOff val="35000"/>
                  </a:schemeClr>
                </a:solidFill>
                <a:latin typeface="Arial" panose="020B0604020202020204" pitchFamily="34" charset="0"/>
                <a:cs typeface="Arial" panose="020B0604020202020204" pitchFamily="34" charset="0"/>
              </a:rPr>
              <a:t> J </a:t>
            </a:r>
            <a:r>
              <a:rPr lang="en-US" sz="1200" i="1" dirty="0" err="1">
                <a:solidFill>
                  <a:schemeClr val="tx1">
                    <a:lumMod val="65000"/>
                    <a:lumOff val="35000"/>
                  </a:schemeClr>
                </a:solidFill>
                <a:latin typeface="Arial" panose="020B0604020202020204" pitchFamily="34" charset="0"/>
                <a:cs typeface="Arial" panose="020B0604020202020204" pitchFamily="34" charset="0"/>
              </a:rPr>
              <a:t>Microbiol</a:t>
            </a:r>
            <a:r>
              <a:rPr lang="en-US" sz="1200" i="1" dirty="0">
                <a:solidFill>
                  <a:schemeClr val="tx1">
                    <a:lumMod val="65000"/>
                    <a:lumOff val="35000"/>
                  </a:schemeClr>
                </a:solidFill>
                <a:latin typeface="Arial" panose="020B0604020202020204" pitchFamily="34" charset="0"/>
                <a:cs typeface="Arial" panose="020B0604020202020204" pitchFamily="34" charset="0"/>
              </a:rPr>
              <a:t> </a:t>
            </a:r>
            <a:r>
              <a:rPr lang="en-US" sz="1200" i="1" dirty="0" err="1">
                <a:solidFill>
                  <a:schemeClr val="tx1">
                    <a:lumMod val="65000"/>
                    <a:lumOff val="35000"/>
                  </a:schemeClr>
                </a:solidFill>
                <a:latin typeface="Arial" panose="020B0604020202020204" pitchFamily="34" charset="0"/>
                <a:cs typeface="Arial" panose="020B0604020202020204" pitchFamily="34" charset="0"/>
              </a:rPr>
              <a:t>Immunol</a:t>
            </a:r>
            <a:r>
              <a:rPr lang="en-US" sz="1200" dirty="0">
                <a:solidFill>
                  <a:schemeClr val="tx1">
                    <a:lumMod val="65000"/>
                    <a:lumOff val="35000"/>
                  </a:schemeClr>
                </a:solidFill>
                <a:latin typeface="Arial" panose="020B0604020202020204" pitchFamily="34" charset="0"/>
                <a:cs typeface="Arial" panose="020B0604020202020204" pitchFamily="34" charset="0"/>
              </a:rPr>
              <a:t> 2014; </a:t>
            </a:r>
            <a:r>
              <a:rPr lang="fr-FR" sz="1200" dirty="0">
                <a:solidFill>
                  <a:schemeClr val="tx1">
                    <a:lumMod val="65000"/>
                    <a:lumOff val="35000"/>
                  </a:schemeClr>
                </a:solidFill>
                <a:latin typeface="Arial" panose="020B0604020202020204" pitchFamily="34" charset="0"/>
                <a:cs typeface="Arial" panose="020B0604020202020204" pitchFamily="34" charset="0"/>
              </a:rPr>
              <a:t>4:1-25</a:t>
            </a:r>
          </a:p>
        </p:txBody>
      </p:sp>
      <p:sp>
        <p:nvSpPr>
          <p:cNvPr id="7" name="Text Box 3"/>
          <p:cNvSpPr txBox="1">
            <a:spLocks noChangeArrowheads="1"/>
          </p:cNvSpPr>
          <p:nvPr/>
        </p:nvSpPr>
        <p:spPr bwMode="auto">
          <a:xfrm>
            <a:off x="10924" y="99713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lIns="91396" tIns="45700" rIns="91396" bIns="457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cs typeface="Arial" panose="020B0604020202020204" pitchFamily="34" charset="0"/>
            </a:endParaRPr>
          </a:p>
        </p:txBody>
      </p:sp>
      <p:sp>
        <p:nvSpPr>
          <p:cNvPr id="8"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9"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sp>
        <p:nvSpPr>
          <p:cNvPr id="10" name="ZoneTexte 9"/>
          <p:cNvSpPr txBox="1"/>
          <p:nvPr/>
        </p:nvSpPr>
        <p:spPr>
          <a:xfrm>
            <a:off x="4043623" y="5581024"/>
            <a:ext cx="1274708" cy="923330"/>
          </a:xfrm>
          <a:prstGeom prst="rect">
            <a:avLst/>
          </a:prstGeom>
          <a:solidFill>
            <a:schemeClr val="bg1"/>
          </a:solidFill>
          <a:effectLst>
            <a:outerShdw blurRad="50800" dist="38100" dir="2700000" algn="tl" rotWithShape="0">
              <a:srgbClr val="00009A">
                <a:alpha val="40000"/>
              </a:srgbClr>
            </a:outerShdw>
          </a:effectLst>
        </p:spPr>
        <p:txBody>
          <a:bodyPr wrap="none" rtlCol="0">
            <a:spAutoFit/>
          </a:bodyPr>
          <a:lstStyle/>
          <a:p>
            <a:pPr algn="ctr"/>
            <a:r>
              <a:rPr lang="fr-FR" b="1" dirty="0" err="1">
                <a:solidFill>
                  <a:srgbClr val="00009A"/>
                </a:solidFill>
                <a:latin typeface="Arial" panose="020B0604020202020204" pitchFamily="34" charset="0"/>
                <a:cs typeface="Arial" panose="020B0604020202020204" pitchFamily="34" charset="0"/>
              </a:rPr>
              <a:t>Database</a:t>
            </a:r>
            <a:endParaRPr lang="fr-FR" b="1" dirty="0">
              <a:solidFill>
                <a:srgbClr val="00009A"/>
              </a:solidFill>
              <a:latin typeface="Arial" panose="020B0604020202020204" pitchFamily="34" charset="0"/>
              <a:cs typeface="Arial" panose="020B0604020202020204" pitchFamily="34" charset="0"/>
            </a:endParaRPr>
          </a:p>
          <a:p>
            <a:pPr algn="ctr"/>
            <a:r>
              <a:rPr lang="fr-FR" b="1" dirty="0">
                <a:solidFill>
                  <a:srgbClr val="00009A"/>
                </a:solidFill>
                <a:latin typeface="Arial" panose="020B0604020202020204" pitchFamily="34" charset="0"/>
                <a:cs typeface="Arial" panose="020B0604020202020204" pitchFamily="34" charset="0"/>
              </a:rPr>
              <a:t>(mass</a:t>
            </a:r>
          </a:p>
          <a:p>
            <a:pPr algn="ctr"/>
            <a:r>
              <a:rPr lang="fr-FR" b="1" dirty="0" err="1">
                <a:solidFill>
                  <a:srgbClr val="00009A"/>
                </a:solidFill>
                <a:latin typeface="Arial" panose="020B0604020202020204" pitchFamily="34" charset="0"/>
                <a:cs typeface="Arial" panose="020B0604020202020204" pitchFamily="34" charset="0"/>
              </a:rPr>
              <a:t>spectum</a:t>
            </a:r>
            <a:r>
              <a:rPr lang="fr-FR" b="1" dirty="0">
                <a:solidFill>
                  <a:srgbClr val="00009A"/>
                </a:solidFill>
                <a:latin typeface="Arial" panose="020B0604020202020204" pitchFamily="34" charset="0"/>
                <a:cs typeface="Arial" panose="020B0604020202020204" pitchFamily="34" charset="0"/>
              </a:rPr>
              <a:t>) </a:t>
            </a:r>
          </a:p>
        </p:txBody>
      </p:sp>
      <p:sp>
        <p:nvSpPr>
          <p:cNvPr id="11" name="ZoneTexte 10"/>
          <p:cNvSpPr txBox="1"/>
          <p:nvPr/>
        </p:nvSpPr>
        <p:spPr>
          <a:xfrm>
            <a:off x="5928853" y="5858023"/>
            <a:ext cx="2557110" cy="369332"/>
          </a:xfrm>
          <a:prstGeom prst="rect">
            <a:avLst/>
          </a:prstGeom>
          <a:solidFill>
            <a:schemeClr val="bg1"/>
          </a:solidFill>
          <a:effectLst>
            <a:outerShdw blurRad="50800" dist="38100" dir="2700000" algn="tl" rotWithShape="0">
              <a:srgbClr val="00009A">
                <a:alpha val="40000"/>
              </a:srgbClr>
            </a:outerShdw>
          </a:effectLst>
        </p:spPr>
        <p:txBody>
          <a:bodyPr wrap="none" rtlCol="0">
            <a:spAutoFit/>
          </a:bodyPr>
          <a:lstStyle/>
          <a:p>
            <a:r>
              <a:rPr lang="fr-FR" b="1" dirty="0" err="1">
                <a:solidFill>
                  <a:srgbClr val="00009A"/>
                </a:solidFill>
                <a:latin typeface="Arial" panose="020B0604020202020204" pitchFamily="34" charset="0"/>
                <a:cs typeface="Arial" panose="020B0604020202020204" pitchFamily="34" charset="0"/>
              </a:rPr>
              <a:t>Species</a:t>
            </a:r>
            <a:r>
              <a:rPr lang="fr-FR" b="1" dirty="0">
                <a:solidFill>
                  <a:srgbClr val="00009A"/>
                </a:solidFill>
                <a:latin typeface="Arial" panose="020B0604020202020204" pitchFamily="34" charset="0"/>
                <a:cs typeface="Arial" panose="020B0604020202020204" pitchFamily="34" charset="0"/>
              </a:rPr>
              <a:t> identification</a:t>
            </a:r>
          </a:p>
        </p:txBody>
      </p:sp>
      <p:sp>
        <p:nvSpPr>
          <p:cNvPr id="12" name="Flèche : droite 11"/>
          <p:cNvSpPr/>
          <p:nvPr/>
        </p:nvSpPr>
        <p:spPr>
          <a:xfrm>
            <a:off x="3555300" y="5800619"/>
            <a:ext cx="387370" cy="484140"/>
          </a:xfrm>
          <a:prstGeom prst="rightArrow">
            <a:avLst/>
          </a:prstGeom>
          <a:solidFill>
            <a:schemeClr val="bg1"/>
          </a:solidFill>
          <a:ln w="12700">
            <a:solidFill>
              <a:srgbClr val="00009A"/>
            </a:solidFill>
          </a:ln>
          <a:effectLst>
            <a:outerShdw blurRad="50800" dist="38100" dir="2700000" algn="tl" rotWithShape="0">
              <a:srgbClr val="00009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droite 12"/>
          <p:cNvSpPr/>
          <p:nvPr/>
        </p:nvSpPr>
        <p:spPr>
          <a:xfrm>
            <a:off x="5419352" y="5800619"/>
            <a:ext cx="387370" cy="484140"/>
          </a:xfrm>
          <a:prstGeom prst="rightArrow">
            <a:avLst/>
          </a:prstGeom>
          <a:solidFill>
            <a:schemeClr val="bg1"/>
          </a:solidFill>
          <a:ln w="12700">
            <a:solidFill>
              <a:srgbClr val="00009A"/>
            </a:solidFill>
          </a:ln>
          <a:effectLst>
            <a:outerShdw blurRad="50800" dist="38100" dir="2700000" algn="tl" rotWithShape="0">
              <a:srgbClr val="00009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p:nvPicPr>
        <p:blipFill rotWithShape="1">
          <a:blip r:embed="rId8">
            <a:extLst>
              <a:ext uri="{28A0092B-C50C-407E-A947-70E740481C1C}">
                <a14:useLocalDpi xmlns:a14="http://schemas.microsoft.com/office/drawing/2010/main" val="0"/>
              </a:ext>
            </a:extLst>
          </a:blip>
          <a:srcRect l="22307" r="22662"/>
          <a:stretch/>
        </p:blipFill>
        <p:spPr>
          <a:xfrm>
            <a:off x="3372763" y="1161865"/>
            <a:ext cx="752444" cy="1116590"/>
          </a:xfrm>
          <a:prstGeom prst="rect">
            <a:avLst/>
          </a:prstGeom>
        </p:spPr>
      </p:pic>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pic>
        <p:nvPicPr>
          <p:cNvPr id="4"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8245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121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0243"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10244" name="Picture 2"/>
          <p:cNvPicPr>
            <a:picLocks noChangeAspect="1" noChangeArrowheads="1"/>
          </p:cNvPicPr>
          <p:nvPr/>
        </p:nvPicPr>
        <p:blipFill>
          <a:blip r:embed="rId5">
            <a:extLst>
              <a:ext uri="{28A0092B-C50C-407E-A947-70E740481C1C}">
                <a14:useLocalDpi xmlns:a14="http://schemas.microsoft.com/office/drawing/2010/main" val="0"/>
              </a:ext>
            </a:extLst>
          </a:blip>
          <a:srcRect t="798"/>
          <a:stretch>
            <a:fillRect/>
          </a:stretch>
        </p:blipFill>
        <p:spPr bwMode="auto">
          <a:xfrm>
            <a:off x="227013" y="2270125"/>
            <a:ext cx="5014912"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p:cNvPicPr>
            <a:picLocks noChangeAspect="1" noChangeArrowheads="1"/>
          </p:cNvPicPr>
          <p:nvPr/>
        </p:nvPicPr>
        <p:blipFill>
          <a:blip r:embed="rId6"/>
          <a:srcRect/>
          <a:stretch>
            <a:fillRect/>
          </a:stretch>
        </p:blipFill>
        <p:spPr bwMode="auto">
          <a:xfrm>
            <a:off x="173038" y="131763"/>
            <a:ext cx="5400675" cy="2014537"/>
          </a:xfrm>
          <a:prstGeom prst="rect">
            <a:avLst/>
          </a:prstGeom>
          <a:noFill/>
          <a:ln w="9525">
            <a:noFill/>
            <a:miter lim="800000"/>
            <a:headEnd/>
            <a:tailEnd/>
          </a:ln>
          <a:effectLst>
            <a:outerShdw blurRad="50800" dist="38100" dir="2700000" algn="tl" rotWithShape="0">
              <a:srgbClr val="660066">
                <a:alpha val="40000"/>
              </a:srgbClr>
            </a:outerShdw>
          </a:effectLst>
        </p:spPr>
      </p:pic>
      <p:pic>
        <p:nvPicPr>
          <p:cNvPr id="47108" name="Picture 4"/>
          <p:cNvPicPr>
            <a:picLocks noChangeAspect="1" noChangeArrowheads="1"/>
          </p:cNvPicPr>
          <p:nvPr/>
        </p:nvPicPr>
        <p:blipFill>
          <a:blip r:embed="rId7"/>
          <a:srcRect/>
          <a:stretch>
            <a:fillRect/>
          </a:stretch>
        </p:blipFill>
        <p:spPr bwMode="auto">
          <a:xfrm>
            <a:off x="5872163" y="131763"/>
            <a:ext cx="3043237" cy="271462"/>
          </a:xfrm>
          <a:prstGeom prst="rect">
            <a:avLst/>
          </a:prstGeom>
          <a:noFill/>
          <a:ln w="9525">
            <a:noFill/>
            <a:miter lim="800000"/>
            <a:headEnd/>
            <a:tailEnd/>
          </a:ln>
          <a:effectLst>
            <a:outerShdw blurRad="50800" dist="38100" dir="2700000" algn="tl" rotWithShape="0">
              <a:srgbClr val="660066">
                <a:alpha val="40000"/>
              </a:srgbClr>
            </a:outerShdw>
          </a:effectLst>
        </p:spPr>
      </p:pic>
      <p:sp>
        <p:nvSpPr>
          <p:cNvPr id="10247" name="ZoneTexte 6"/>
          <p:cNvSpPr txBox="1">
            <a:spLocks noChangeArrowheads="1"/>
          </p:cNvSpPr>
          <p:nvPr/>
        </p:nvSpPr>
        <p:spPr bwMode="auto">
          <a:xfrm>
            <a:off x="5248275" y="2595939"/>
            <a:ext cx="385286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2400"/>
              </a:lnSpc>
            </a:pPr>
            <a:r>
              <a:rPr lang="fr-FR" altLang="fr-FR" b="1" dirty="0">
                <a:solidFill>
                  <a:srgbClr val="00009A"/>
                </a:solidFill>
              </a:rPr>
              <a:t>MALDI-TOF sur </a:t>
            </a:r>
            <a:r>
              <a:rPr lang="fr-FR" altLang="fr-FR" b="1" u="sng" dirty="0">
                <a:solidFill>
                  <a:srgbClr val="00009A"/>
                </a:solidFill>
              </a:rPr>
              <a:t>subculture précoce </a:t>
            </a:r>
            <a:r>
              <a:rPr lang="fr-FR" altLang="fr-FR" b="1" dirty="0">
                <a:solidFill>
                  <a:srgbClr val="00009A"/>
                </a:solidFill>
              </a:rPr>
              <a:t>(repiquage d’une hémoculture positive, délai 4-6h)</a:t>
            </a:r>
          </a:p>
          <a:p>
            <a:pPr algn="ctr" eaLnBrk="1" hangingPunct="1">
              <a:lnSpc>
                <a:spcPts val="2400"/>
              </a:lnSpc>
            </a:pPr>
            <a:endParaRPr lang="fr-FR" altLang="fr-FR" dirty="0"/>
          </a:p>
          <a:p>
            <a:pPr algn="ctr" eaLnBrk="1" hangingPunct="1">
              <a:lnSpc>
                <a:spcPts val="2400"/>
              </a:lnSpc>
            </a:pPr>
            <a:r>
              <a:rPr lang="fr-FR" altLang="fr-FR" dirty="0"/>
              <a:t>Gram positifs 53% </a:t>
            </a:r>
          </a:p>
          <a:p>
            <a:pPr algn="ctr" eaLnBrk="1" hangingPunct="1">
              <a:lnSpc>
                <a:spcPts val="2400"/>
              </a:lnSpc>
            </a:pPr>
            <a:r>
              <a:rPr lang="fr-FR" altLang="fr-FR" dirty="0"/>
              <a:t>Gram négatifs  40%</a:t>
            </a:r>
          </a:p>
          <a:p>
            <a:pPr algn="ctr" eaLnBrk="1" hangingPunct="1">
              <a:lnSpc>
                <a:spcPts val="2400"/>
              </a:lnSpc>
            </a:pPr>
            <a:r>
              <a:rPr lang="fr-FR" altLang="fr-FR" dirty="0"/>
              <a:t>Levures 7%</a:t>
            </a:r>
          </a:p>
          <a:p>
            <a:pPr algn="ctr" eaLnBrk="1" hangingPunct="1">
              <a:lnSpc>
                <a:spcPts val="2400"/>
              </a:lnSpc>
            </a:pPr>
            <a:endParaRPr lang="fr-FR" altLang="fr-FR" dirty="0"/>
          </a:p>
          <a:p>
            <a:pPr algn="ctr" eaLnBrk="1" hangingPunct="1">
              <a:lnSpc>
                <a:spcPts val="2400"/>
              </a:lnSpc>
            </a:pPr>
            <a:r>
              <a:rPr lang="fr-FR" altLang="fr-FR" b="1" dirty="0"/>
              <a:t>Intervention d’une équipe d’infectiologues dès l’identification du pathogène (conventionnelle vs MALDI-TOF)</a:t>
            </a:r>
          </a:p>
        </p:txBody>
      </p:sp>
      <p:sp>
        <p:nvSpPr>
          <p:cNvPr id="8" name="Rectangle à coins arrondis 7"/>
          <p:cNvSpPr/>
          <p:nvPr/>
        </p:nvSpPr>
        <p:spPr>
          <a:xfrm>
            <a:off x="220663" y="5419725"/>
            <a:ext cx="4967287" cy="993775"/>
          </a:xfrm>
          <a:prstGeom prst="roundRect">
            <a:avLst/>
          </a:prstGeom>
          <a:solidFill>
            <a:srgbClr val="000066">
              <a:alpha val="10000"/>
            </a:srgbClr>
          </a:solid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 name="Imag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8313" y="629549"/>
            <a:ext cx="1150937" cy="1514391"/>
          </a:xfrm>
          <a:prstGeom prst="rect">
            <a:avLst/>
          </a:prstGeom>
          <a:effectLst>
            <a:outerShdw blurRad="50800" dist="38100" dir="2700000" algn="tl" rotWithShape="0">
              <a:srgbClr val="660066">
                <a:alpha val="40000"/>
              </a:srgbClr>
            </a:outerShdw>
          </a:effec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296839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0243"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260648"/>
            <a:ext cx="6840760" cy="1145939"/>
          </a:xfrm>
          <a:prstGeom prst="rect">
            <a:avLst/>
          </a:prstGeom>
          <a:effectLst>
            <a:outerShdw blurRad="50800" dist="38100" dir="2700000" algn="tl" rotWithShape="0">
              <a:srgbClr val="660066">
                <a:alpha val="40000"/>
              </a:srgbClr>
            </a:outerShdw>
          </a:effectLst>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1559525"/>
            <a:ext cx="3631804" cy="307612"/>
          </a:xfrm>
          <a:prstGeom prst="rect">
            <a:avLst/>
          </a:prstGeom>
          <a:effectLst>
            <a:outerShdw blurRad="50800" dist="38100" dir="2700000" algn="tl" rotWithShape="0">
              <a:srgbClr val="660066">
                <a:alpha val="40000"/>
              </a:srgbClr>
            </a:outerShdw>
          </a:effectLst>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276" y="2155195"/>
            <a:ext cx="4641336" cy="4343712"/>
          </a:xfrm>
          <a:prstGeom prst="rect">
            <a:avLst/>
          </a:prstGeom>
        </p:spPr>
      </p:pic>
      <p:sp>
        <p:nvSpPr>
          <p:cNvPr id="5" name="Rectangle 4"/>
          <p:cNvSpPr/>
          <p:nvPr/>
        </p:nvSpPr>
        <p:spPr>
          <a:xfrm>
            <a:off x="4860032" y="2900629"/>
            <a:ext cx="4158208" cy="3046988"/>
          </a:xfrm>
          <a:prstGeom prst="rect">
            <a:avLst/>
          </a:prstGeom>
          <a:ln>
            <a:solidFill>
              <a:srgbClr val="00009A"/>
            </a:solidFill>
          </a:ln>
        </p:spPr>
        <p:txBody>
          <a:bodyPr wrap="square">
            <a:spAutoFit/>
          </a:bodyPr>
          <a:lstStyle/>
          <a:p>
            <a:r>
              <a:rPr lang="en-US" sz="1600" dirty="0">
                <a:latin typeface="Arial" panose="020B0604020202020204" pitchFamily="34" charset="0"/>
                <a:cs typeface="Arial" panose="020B0604020202020204" pitchFamily="34" charset="0"/>
              </a:rPr>
              <a:t>Rapid identification of contaminated BCs (n = 126) resulted in a shorter duration of intravenous antimicrobial therapy (mean, 4.8 versus 7.5 days, </a:t>
            </a:r>
            <a:r>
              <a:rPr lang="en-US" sz="1600" i="1" dirty="0">
                <a:latin typeface="Arial" panose="020B0604020202020204" pitchFamily="34" charset="0"/>
                <a:cs typeface="Arial" panose="020B0604020202020204" pitchFamily="34" charset="0"/>
              </a:rPr>
              <a:t>p</a:t>
            </a:r>
            <a:r>
              <a:rPr lang="en-US" sz="1600" dirty="0">
                <a:latin typeface="Arial" panose="020B0604020202020204" pitchFamily="34" charset="0"/>
                <a:cs typeface="Arial" panose="020B0604020202020204" pitchFamily="34" charset="0"/>
              </a:rPr>
              <a:t> = 0.04).</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Rapid identification using MALDITOF directly from positive BCs did not impact on duration of intravenous antimicrobial therapy, but provided fast and reliable microbiological results and may improve treatment quality in the setting of an </a:t>
            </a:r>
            <a:r>
              <a:rPr lang="fr-FR" sz="1600" dirty="0" err="1">
                <a:latin typeface="Arial" panose="020B0604020202020204" pitchFamily="34" charset="0"/>
                <a:cs typeface="Arial" panose="020B0604020202020204" pitchFamily="34" charset="0"/>
              </a:rPr>
              <a:t>established</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antibiotic</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stewardship</a:t>
            </a:r>
            <a:r>
              <a:rPr lang="fr-FR" sz="1600" dirty="0">
                <a:latin typeface="Arial" panose="020B0604020202020204" pitchFamily="34" charset="0"/>
                <a:cs typeface="Arial" panose="020B0604020202020204" pitchFamily="34" charset="0"/>
              </a:rPr>
              <a:t> program.</a:t>
            </a:r>
          </a:p>
        </p:txBody>
      </p:sp>
      <p:sp>
        <p:nvSpPr>
          <p:cNvPr id="6" name="ZoneTexte 5"/>
          <p:cNvSpPr txBox="1"/>
          <p:nvPr/>
        </p:nvSpPr>
        <p:spPr>
          <a:xfrm>
            <a:off x="4427984" y="1747363"/>
            <a:ext cx="4590256" cy="923330"/>
          </a:xfrm>
          <a:prstGeom prst="rect">
            <a:avLst/>
          </a:prstGeom>
          <a:noFill/>
        </p:spPr>
        <p:txBody>
          <a:bodyPr wrap="square" rtlCol="0">
            <a:spAutoFit/>
          </a:bodyPr>
          <a:lstStyle/>
          <a:p>
            <a:pPr algn="ctr"/>
            <a:r>
              <a:rPr lang="fr-FR" b="1" dirty="0">
                <a:solidFill>
                  <a:srgbClr val="00009A"/>
                </a:solidFill>
                <a:latin typeface="Arial" panose="020B0604020202020204" pitchFamily="34" charset="0"/>
                <a:cs typeface="Arial" panose="020B0604020202020204" pitchFamily="34" charset="0"/>
              </a:rPr>
              <a:t>Identification par MALDI-TOF directement sur le flacon d’hémoculture, </a:t>
            </a:r>
            <a:r>
              <a:rPr lang="fr-FR" b="1" u="sng" dirty="0">
                <a:solidFill>
                  <a:srgbClr val="00009A"/>
                </a:solidFill>
                <a:latin typeface="Arial" panose="020B0604020202020204" pitchFamily="34" charset="0"/>
                <a:cs typeface="Arial" panose="020B0604020202020204" pitchFamily="34" charset="0"/>
              </a:rPr>
              <a:t>dès la positivité </a:t>
            </a:r>
            <a:r>
              <a:rPr lang="fr-FR" b="1" dirty="0">
                <a:solidFill>
                  <a:srgbClr val="00009A"/>
                </a:solidFill>
                <a:latin typeface="Arial" panose="020B0604020202020204" pitchFamily="34" charset="0"/>
                <a:cs typeface="Arial" panose="020B0604020202020204" pitchFamily="34" charset="0"/>
              </a:rPr>
              <a:t>(pas de subculture)</a:t>
            </a:r>
          </a:p>
        </p:txBody>
      </p:sp>
      <p:sp>
        <p:nvSpPr>
          <p:cNvPr id="7" name="ZoneTexte 6"/>
          <p:cNvSpPr txBox="1"/>
          <p:nvPr/>
        </p:nvSpPr>
        <p:spPr>
          <a:xfrm>
            <a:off x="3747005" y="3648361"/>
            <a:ext cx="1029897" cy="276999"/>
          </a:xfrm>
          <a:prstGeom prst="rect">
            <a:avLst/>
          </a:prstGeom>
          <a:noFill/>
        </p:spPr>
        <p:txBody>
          <a:bodyPr wrap="none" rtlCol="0">
            <a:spAutoFit/>
          </a:bodyPr>
          <a:lstStyle/>
          <a:p>
            <a:pPr algn="ctr"/>
            <a:r>
              <a:rPr lang="fr-FR" sz="1200" b="1" dirty="0">
                <a:solidFill>
                  <a:srgbClr val="00009A"/>
                </a:solidFill>
                <a:latin typeface="Arial" panose="020B0604020202020204" pitchFamily="34" charset="0"/>
                <a:cs typeface="Arial" panose="020B0604020202020204" pitchFamily="34" charset="0"/>
              </a:rPr>
              <a:t>MALDI-TOF</a:t>
            </a:r>
          </a:p>
        </p:txBody>
      </p:sp>
      <p:sp>
        <p:nvSpPr>
          <p:cNvPr id="15" name="ZoneTexte 14"/>
          <p:cNvSpPr txBox="1"/>
          <p:nvPr/>
        </p:nvSpPr>
        <p:spPr>
          <a:xfrm>
            <a:off x="4175647" y="4285623"/>
            <a:ext cx="601255" cy="276999"/>
          </a:xfrm>
          <a:prstGeom prst="rect">
            <a:avLst/>
          </a:prstGeom>
          <a:noFill/>
        </p:spPr>
        <p:txBody>
          <a:bodyPr wrap="none" rtlCol="0">
            <a:spAutoFit/>
          </a:bodyPr>
          <a:lstStyle/>
          <a:p>
            <a:pPr algn="ctr"/>
            <a:r>
              <a:rPr lang="fr-FR" sz="1200" b="1" dirty="0" err="1">
                <a:solidFill>
                  <a:srgbClr val="00009A"/>
                </a:solidFill>
                <a:latin typeface="Arial" panose="020B0604020202020204" pitchFamily="34" charset="0"/>
                <a:cs typeface="Arial" panose="020B0604020202020204" pitchFamily="34" charset="0"/>
              </a:rPr>
              <a:t>Conv</a:t>
            </a:r>
            <a:r>
              <a:rPr lang="fr-FR" sz="1200" b="1" dirty="0">
                <a:solidFill>
                  <a:srgbClr val="00009A"/>
                </a:solidFill>
                <a:latin typeface="Arial" panose="020B0604020202020204" pitchFamily="34" charset="0"/>
                <a:cs typeface="Arial" panose="020B0604020202020204" pitchFamily="34" charset="0"/>
              </a:rPr>
              <a:t>.</a:t>
            </a:r>
          </a:p>
        </p:txBody>
      </p:sp>
      <p:pic>
        <p:nvPicPr>
          <p:cNvPr id="8"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4092789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7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88640"/>
            <a:ext cx="6768752" cy="1436259"/>
          </a:xfrm>
          <a:prstGeom prst="rect">
            <a:avLst/>
          </a:prstGeom>
          <a:noFill/>
          <a:ln>
            <a:noFill/>
          </a:ln>
          <a:effectLst>
            <a:outerShdw blurRad="50800" dist="38100" dir="2700000" algn="tl" rotWithShape="0">
              <a:srgbClr val="00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4520717" y="6201217"/>
            <a:ext cx="4472571" cy="307777"/>
          </a:xfrm>
          <a:prstGeom prst="rect">
            <a:avLst/>
          </a:prstGeom>
          <a:solidFill>
            <a:schemeClr val="bg1"/>
          </a:solidFill>
          <a:effectLst>
            <a:outerShdw blurRad="50800" dist="38100" dir="2700000" algn="tl" rotWithShape="0">
              <a:srgbClr val="000066">
                <a:alpha val="40000"/>
              </a:srgbClr>
            </a:outerShdw>
          </a:effectLst>
        </p:spPr>
        <p:txBody>
          <a:bodyPr wrap="none" rtlCol="0">
            <a:spAutoFit/>
          </a:bodyPr>
          <a:lstStyle/>
          <a:p>
            <a:pPr algn="r"/>
            <a:r>
              <a:rPr lang="fr-FR" sz="1400" b="1" dirty="0">
                <a:solidFill>
                  <a:schemeClr val="tx1">
                    <a:lumMod val="65000"/>
                    <a:lumOff val="35000"/>
                  </a:schemeClr>
                </a:solidFill>
                <a:latin typeface="Arial" panose="020B0604020202020204" pitchFamily="34" charset="0"/>
                <a:cs typeface="Arial" panose="020B0604020202020204" pitchFamily="34" charset="0"/>
              </a:rPr>
              <a:t>Vincent JL et al. </a:t>
            </a:r>
            <a:r>
              <a:rPr lang="fr-FR" sz="1400" b="1" i="1" dirty="0" err="1">
                <a:solidFill>
                  <a:schemeClr val="tx1">
                    <a:lumMod val="65000"/>
                    <a:lumOff val="35000"/>
                  </a:schemeClr>
                </a:solidFill>
                <a:latin typeface="Arial" panose="020B0604020202020204" pitchFamily="34" charset="0"/>
                <a:cs typeface="Arial" panose="020B0604020202020204" pitchFamily="34" charset="0"/>
              </a:rPr>
              <a:t>Crit</a:t>
            </a:r>
            <a:r>
              <a:rPr lang="fr-FR" sz="1400" b="1" i="1" dirty="0">
                <a:solidFill>
                  <a:schemeClr val="tx1">
                    <a:lumMod val="65000"/>
                    <a:lumOff val="35000"/>
                  </a:schemeClr>
                </a:solidFill>
                <a:latin typeface="Arial" panose="020B0604020202020204" pitchFamily="34" charset="0"/>
                <a:cs typeface="Arial" panose="020B0604020202020204" pitchFamily="34" charset="0"/>
              </a:rPr>
              <a:t> Care Med </a:t>
            </a:r>
            <a:r>
              <a:rPr lang="fr-FR" sz="1400" b="1" dirty="0">
                <a:solidFill>
                  <a:schemeClr val="tx1">
                    <a:lumMod val="65000"/>
                    <a:lumOff val="35000"/>
                  </a:schemeClr>
                </a:solidFill>
                <a:latin typeface="Arial" panose="020B0604020202020204" pitchFamily="34" charset="0"/>
                <a:cs typeface="Arial" panose="020B0604020202020204" pitchFamily="34" charset="0"/>
              </a:rPr>
              <a:t>2015; 43: 2283-2291</a:t>
            </a:r>
          </a:p>
        </p:txBody>
      </p:sp>
      <p:pic>
        <p:nvPicPr>
          <p:cNvPr id="1536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019" y="3850592"/>
            <a:ext cx="8764376" cy="2185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6632" y="1844824"/>
            <a:ext cx="8885784" cy="1892826"/>
          </a:xfrm>
          <a:prstGeom prst="rect">
            <a:avLst/>
          </a:prstGeom>
        </p:spPr>
        <p:txBody>
          <a:bodyPr wrap="square">
            <a:spAutoFit/>
          </a:bodyPr>
          <a:lstStyle/>
          <a:p>
            <a:pPr algn="ctr">
              <a:lnSpc>
                <a:spcPct val="150000"/>
              </a:lnSpc>
            </a:pPr>
            <a:r>
              <a:rPr lang="fr-FR" sz="2400" b="1" dirty="0">
                <a:solidFill>
                  <a:srgbClr val="660066"/>
                </a:solidFill>
                <a:latin typeface="Arial" panose="020B0604020202020204" pitchFamily="34" charset="0"/>
                <a:cs typeface="Arial" panose="020B0604020202020204" pitchFamily="34" charset="0"/>
              </a:rPr>
              <a:t>PCR / ESI-MS</a:t>
            </a:r>
          </a:p>
          <a:p>
            <a:pPr algn="ctr">
              <a:lnSpc>
                <a:spcPct val="150000"/>
              </a:lnSpc>
            </a:pPr>
            <a:r>
              <a:rPr lang="fr-FR" dirty="0">
                <a:latin typeface="Arial" panose="020B0604020202020204" pitchFamily="34" charset="0"/>
                <a:cs typeface="Arial" panose="020B0604020202020204" pitchFamily="34" charset="0"/>
              </a:rPr>
              <a:t>(</a:t>
            </a:r>
            <a:r>
              <a:rPr lang="fr-FR" i="1" dirty="0" err="1">
                <a:latin typeface="Arial" panose="020B0604020202020204" pitchFamily="34" charset="0"/>
                <a:cs typeface="Arial" panose="020B0604020202020204" pitchFamily="34" charset="0"/>
              </a:rPr>
              <a:t>polymerase</a:t>
            </a:r>
            <a:r>
              <a:rPr lang="fr-FR" i="1"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chain</a:t>
            </a:r>
            <a:r>
              <a:rPr lang="fr-FR" i="1"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reaction</a:t>
            </a:r>
            <a:r>
              <a:rPr lang="fr-FR" i="1" dirty="0">
                <a:latin typeface="Arial" panose="020B0604020202020204" pitchFamily="34" charset="0"/>
                <a:cs typeface="Arial" panose="020B0604020202020204" pitchFamily="34" charset="0"/>
              </a:rPr>
              <a:t>/</a:t>
            </a:r>
            <a:r>
              <a:rPr lang="fr-FR" i="1" dirty="0" err="1">
                <a:latin typeface="Arial" panose="020B0604020202020204" pitchFamily="34" charset="0"/>
                <a:cs typeface="Arial" panose="020B0604020202020204" pitchFamily="34" charset="0"/>
              </a:rPr>
              <a:t>electrospray</a:t>
            </a:r>
            <a:r>
              <a:rPr lang="fr-FR" i="1"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ionization</a:t>
            </a:r>
            <a:r>
              <a:rPr lang="fr-FR" i="1" dirty="0">
                <a:latin typeface="Arial" panose="020B0604020202020204" pitchFamily="34" charset="0"/>
                <a:cs typeface="Arial" panose="020B0604020202020204" pitchFamily="34" charset="0"/>
              </a:rPr>
              <a:t>-mass </a:t>
            </a:r>
            <a:r>
              <a:rPr lang="fr-FR" i="1" dirty="0" err="1">
                <a:latin typeface="Arial" panose="020B0604020202020204" pitchFamily="34" charset="0"/>
                <a:cs typeface="Arial" panose="020B0604020202020204" pitchFamily="34" charset="0"/>
              </a:rPr>
              <a:t>spectrometry</a:t>
            </a:r>
            <a:r>
              <a:rPr lang="fr-FR" dirty="0">
                <a:latin typeface="Arial" panose="020B0604020202020204" pitchFamily="34" charset="0"/>
                <a:cs typeface="Arial" panose="020B0604020202020204" pitchFamily="34" charset="0"/>
              </a:rPr>
              <a:t>)</a:t>
            </a:r>
          </a:p>
          <a:p>
            <a:pPr algn="ctr">
              <a:lnSpc>
                <a:spcPct val="150000"/>
              </a:lnSpc>
            </a:pPr>
            <a:r>
              <a:rPr lang="fr-FR" dirty="0">
                <a:latin typeface="Arial" panose="020B0604020202020204" pitchFamily="34" charset="0"/>
                <a:cs typeface="Arial" panose="020B0604020202020204" pitchFamily="34" charset="0"/>
              </a:rPr>
              <a:t>Détection de &gt; 800 pathogènes différents (bactéries et </a:t>
            </a:r>
            <a:r>
              <a:rPr lang="fr-FR" i="1" dirty="0">
                <a:latin typeface="Arial" panose="020B0604020202020204" pitchFamily="34" charset="0"/>
                <a:cs typeface="Arial" panose="020B0604020202020204" pitchFamily="34" charset="0"/>
              </a:rPr>
              <a:t>Candida </a:t>
            </a:r>
            <a:r>
              <a:rPr lang="fr-FR" dirty="0" err="1">
                <a:latin typeface="Arial" panose="020B0604020202020204" pitchFamily="34" charset="0"/>
                <a:cs typeface="Arial" panose="020B0604020202020204" pitchFamily="34" charset="0"/>
              </a:rPr>
              <a:t>spp</a:t>
            </a:r>
            <a:r>
              <a:rPr lang="fr-FR" dirty="0">
                <a:latin typeface="Arial" panose="020B0604020202020204" pitchFamily="34" charset="0"/>
                <a:cs typeface="Arial" panose="020B0604020202020204" pitchFamily="34" charset="0"/>
              </a:rPr>
              <a:t>) </a:t>
            </a:r>
          </a:p>
          <a:p>
            <a:pPr algn="ctr">
              <a:lnSpc>
                <a:spcPct val="150000"/>
              </a:lnSpc>
            </a:pPr>
            <a:r>
              <a:rPr lang="fr-FR" dirty="0">
                <a:latin typeface="Arial" panose="020B0604020202020204" pitchFamily="34" charset="0"/>
                <a:cs typeface="Arial" panose="020B0604020202020204" pitchFamily="34" charset="0"/>
              </a:rPr>
              <a:t>en &lt; 6 heures à partir du prélèvement (</a:t>
            </a:r>
            <a:r>
              <a:rPr lang="fr-FR" b="1" u="sng" dirty="0">
                <a:solidFill>
                  <a:srgbClr val="00009A"/>
                </a:solidFill>
                <a:latin typeface="Arial" panose="020B0604020202020204" pitchFamily="34" charset="0"/>
                <a:cs typeface="Arial" panose="020B0604020202020204" pitchFamily="34" charset="0"/>
              </a:rPr>
              <a:t>sang total</a:t>
            </a:r>
            <a:r>
              <a:rPr lang="fr-FR" dirty="0">
                <a:latin typeface="Arial" panose="020B0604020202020204" pitchFamily="34" charset="0"/>
                <a:cs typeface="Arial" panose="020B0604020202020204" pitchFamily="34" charset="0"/>
              </a:rPr>
              <a:t>, </a:t>
            </a:r>
            <a:r>
              <a:rPr lang="fr-FR" dirty="0">
                <a:solidFill>
                  <a:srgbClr val="00009A"/>
                </a:solidFill>
                <a:latin typeface="Arial" panose="020B0604020202020204" pitchFamily="34" charset="0"/>
                <a:cs typeface="Arial" panose="020B0604020202020204" pitchFamily="34" charset="0"/>
              </a:rPr>
              <a:t>LBA</a:t>
            </a:r>
            <a:r>
              <a:rPr lang="fr-FR" dirty="0">
                <a:latin typeface="Arial" panose="020B0604020202020204" pitchFamily="34" charset="0"/>
                <a:cs typeface="Arial" panose="020B0604020202020204" pitchFamily="34" charset="0"/>
              </a:rPr>
              <a:t>, liquide de ponction) </a:t>
            </a:r>
          </a:p>
        </p:txBody>
      </p:sp>
      <p:sp>
        <p:nvSpPr>
          <p:cNvPr id="6" name="Rectangle à coins arrondis 5"/>
          <p:cNvSpPr/>
          <p:nvPr/>
        </p:nvSpPr>
        <p:spPr>
          <a:xfrm>
            <a:off x="5436096" y="5085184"/>
            <a:ext cx="3456384" cy="853874"/>
          </a:xfrm>
          <a:prstGeom prst="roundRect">
            <a:avLst/>
          </a:prstGeom>
          <a:solidFill>
            <a:srgbClr val="000066">
              <a:alpha val="10000"/>
            </a:srgbClr>
          </a:solid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8"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12290" name="Picture 2" descr="Résultat de recherche d'images pour &quot;usain bolt&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2728" y="255315"/>
            <a:ext cx="1970123" cy="131102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7307843" y="1624899"/>
            <a:ext cx="1479892" cy="369332"/>
          </a:xfrm>
          <a:prstGeom prst="rect">
            <a:avLst/>
          </a:prstGeom>
          <a:noFill/>
        </p:spPr>
        <p:txBody>
          <a:bodyPr wrap="none" rtlCol="0">
            <a:spAutoFit/>
          </a:bodyPr>
          <a:lstStyle/>
          <a:p>
            <a:pPr algn="ctr"/>
            <a:r>
              <a:rPr lang="fr-FR" i="1" dirty="0" err="1">
                <a:latin typeface="Arial" panose="020B0604020202020204" pitchFamily="34" charset="0"/>
                <a:cs typeface="Arial" panose="020B0604020202020204" pitchFamily="34" charset="0"/>
              </a:rPr>
              <a:t>Even</a:t>
            </a:r>
            <a:r>
              <a:rPr lang="fr-FR" i="1"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faster</a:t>
            </a:r>
            <a:r>
              <a:rPr lang="fr-FR" i="1" dirty="0">
                <a:latin typeface="Arial" panose="020B0604020202020204" pitchFamily="34" charset="0"/>
                <a:cs typeface="Arial" panose="020B0604020202020204" pitchFamily="34" charset="0"/>
              </a:rPr>
              <a:t>?</a:t>
            </a:r>
          </a:p>
        </p:txBody>
      </p:sp>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347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3760" fill="hold"/>
                                        <p:tgtEl>
                                          <p:spTgt spid="5"/>
                                        </p:tgtEl>
                                      </p:cBhvr>
                                    </p:cmd>
                                  </p:childTnLst>
                                </p:cTn>
                              </p:par>
                            </p:childTnLst>
                          </p:cTn>
                        </p:par>
                      </p:childTnLst>
                    </p:cTn>
                  </p:par>
                </p:childTnLst>
              </p:cTn>
              <p:nextCondLst>
                <p:cond evt="onClick" delay="0">
                  <p:tgtEl>
                    <p:spTgt spid="5"/>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3" name="Image 2"/>
          <p:cNvPicPr>
            <a:picLocks noChangeAspect="1"/>
          </p:cNvPicPr>
          <p:nvPr/>
        </p:nvPicPr>
        <p:blipFill rotWithShape="1">
          <a:blip r:embed="rId5"/>
          <a:srcRect l="24595" t="20571" r="22412" b="2767"/>
          <a:stretch/>
        </p:blipFill>
        <p:spPr>
          <a:xfrm>
            <a:off x="245839" y="1412776"/>
            <a:ext cx="4174436" cy="3024336"/>
          </a:xfrm>
          <a:prstGeom prst="rect">
            <a:avLst/>
          </a:prstGeom>
        </p:spPr>
      </p:pic>
      <p:sp>
        <p:nvSpPr>
          <p:cNvPr id="8" name="ZoneTexte 7"/>
          <p:cNvSpPr txBox="1"/>
          <p:nvPr/>
        </p:nvSpPr>
        <p:spPr>
          <a:xfrm>
            <a:off x="245839" y="138042"/>
            <a:ext cx="8674169" cy="830997"/>
          </a:xfrm>
          <a:prstGeom prst="rect">
            <a:avLst/>
          </a:prstGeom>
          <a:noFill/>
        </p:spPr>
        <p:txBody>
          <a:bodyPr wrap="square" rtlCol="0">
            <a:spAutoFit/>
          </a:bodyPr>
          <a:lstStyle/>
          <a:p>
            <a:pPr algn="ctr"/>
            <a:r>
              <a:rPr lang="fr-FR" sz="2400" b="1" dirty="0">
                <a:solidFill>
                  <a:srgbClr val="000066"/>
                </a:solidFill>
                <a:latin typeface="Arial" panose="020B0604020202020204" pitchFamily="34" charset="0"/>
                <a:cs typeface="Arial" panose="020B0604020202020204" pitchFamily="34" charset="0"/>
              </a:rPr>
              <a:t>Identification des pathogènes et détection des gènes </a:t>
            </a:r>
          </a:p>
          <a:p>
            <a:pPr algn="ctr"/>
            <a:r>
              <a:rPr lang="fr-FR" sz="2400" b="1" dirty="0">
                <a:solidFill>
                  <a:srgbClr val="000066"/>
                </a:solidFill>
                <a:latin typeface="Arial" panose="020B0604020202020204" pitchFamily="34" charset="0"/>
                <a:cs typeface="Arial" panose="020B0604020202020204" pitchFamily="34" charset="0"/>
              </a:rPr>
              <a:t>de résistance par </a:t>
            </a:r>
            <a:r>
              <a:rPr lang="fr-FR" sz="2400" b="1" i="1" dirty="0">
                <a:solidFill>
                  <a:srgbClr val="000066"/>
                </a:solidFill>
                <a:latin typeface="Arial" panose="020B0604020202020204" pitchFamily="34" charset="0"/>
                <a:cs typeface="Arial" panose="020B0604020202020204" pitchFamily="34" charset="0"/>
              </a:rPr>
              <a:t>DNA </a:t>
            </a:r>
            <a:r>
              <a:rPr lang="fr-FR" sz="2400" b="1" i="1" dirty="0" err="1">
                <a:solidFill>
                  <a:srgbClr val="000066"/>
                </a:solidFill>
                <a:latin typeface="Arial" panose="020B0604020202020204" pitchFamily="34" charset="0"/>
                <a:cs typeface="Arial" panose="020B0604020202020204" pitchFamily="34" charset="0"/>
              </a:rPr>
              <a:t>Microarray</a:t>
            </a:r>
            <a:endParaRPr lang="fr-FR" sz="2400" b="1" i="1" dirty="0">
              <a:solidFill>
                <a:srgbClr val="000066"/>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10923" y="1033251"/>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lIns="91396" tIns="45700" rIns="91396" bIns="457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cs typeface="Arial" panose="020B0604020202020204" pitchFamily="34" charset="0"/>
            </a:endParaRPr>
          </a:p>
        </p:txBody>
      </p:sp>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3226" y="1196752"/>
            <a:ext cx="3551036" cy="3551036"/>
          </a:xfrm>
          <a:prstGeom prst="rect">
            <a:avLst/>
          </a:prstGeom>
        </p:spPr>
      </p:pic>
      <p:sp>
        <p:nvSpPr>
          <p:cNvPr id="6" name="ZoneTexte 5"/>
          <p:cNvSpPr txBox="1"/>
          <p:nvPr/>
        </p:nvSpPr>
        <p:spPr>
          <a:xfrm>
            <a:off x="245839" y="4813747"/>
            <a:ext cx="8674169" cy="1631216"/>
          </a:xfrm>
          <a:prstGeom prst="rect">
            <a:avLst/>
          </a:prstGeom>
          <a:noFill/>
          <a:ln>
            <a:solidFill>
              <a:srgbClr val="660066"/>
            </a:solidFill>
          </a:ln>
        </p:spPr>
        <p:txBody>
          <a:bodyPr wrap="none" rtlCol="0">
            <a:spAutoFit/>
          </a:bodyPr>
          <a:lstStyle/>
          <a:p>
            <a:pPr algn="ctr">
              <a:lnSpc>
                <a:spcPts val="2400"/>
              </a:lnSpc>
            </a:pPr>
            <a:r>
              <a:rPr lang="fr-FR" dirty="0" err="1">
                <a:latin typeface="Arial" panose="020B0604020202020204" pitchFamily="34" charset="0"/>
                <a:cs typeface="Arial" panose="020B0604020202020204" pitchFamily="34" charset="0"/>
              </a:rPr>
              <a:t>Amplication</a:t>
            </a:r>
            <a:r>
              <a:rPr lang="fr-FR" dirty="0">
                <a:latin typeface="Arial" panose="020B0604020202020204" pitchFamily="34" charset="0"/>
                <a:cs typeface="Arial" panose="020B0604020202020204" pitchFamily="34" charset="0"/>
              </a:rPr>
              <a:t> par PCR des gènes-cibles (spécificité d’espèce ou gène de résistance)</a:t>
            </a:r>
          </a:p>
          <a:p>
            <a:pPr algn="ctr">
              <a:lnSpc>
                <a:spcPts val="2400"/>
              </a:lnSpc>
            </a:pPr>
            <a:r>
              <a:rPr lang="fr-FR" dirty="0">
                <a:solidFill>
                  <a:srgbClr val="660066"/>
                </a:solidFill>
                <a:latin typeface="Arial" panose="020B0604020202020204" pitchFamily="34" charset="0"/>
                <a:cs typeface="Arial" panose="020B0604020202020204" pitchFamily="34" charset="0"/>
              </a:rPr>
              <a:t>▼</a:t>
            </a:r>
          </a:p>
          <a:p>
            <a:pPr algn="ctr">
              <a:lnSpc>
                <a:spcPts val="2400"/>
              </a:lnSpc>
            </a:pPr>
            <a:r>
              <a:rPr lang="fr-FR" dirty="0">
                <a:latin typeface="Arial" panose="020B0604020202020204" pitchFamily="34" charset="0"/>
                <a:cs typeface="Arial" panose="020B0604020202020204" pitchFamily="34" charset="0"/>
              </a:rPr>
              <a:t>Hybridation (sondes spécifiques, panel sur puce)</a:t>
            </a:r>
          </a:p>
          <a:p>
            <a:pPr algn="ctr">
              <a:lnSpc>
                <a:spcPts val="2400"/>
              </a:lnSpc>
            </a:pPr>
            <a:r>
              <a:rPr lang="fr-FR" dirty="0">
                <a:solidFill>
                  <a:srgbClr val="660066"/>
                </a:solidFill>
                <a:latin typeface="Arial" panose="020B0604020202020204" pitchFamily="34" charset="0"/>
                <a:cs typeface="Arial" panose="020B0604020202020204" pitchFamily="34" charset="0"/>
              </a:rPr>
              <a:t>▼</a:t>
            </a:r>
          </a:p>
          <a:p>
            <a:pPr algn="ctr">
              <a:lnSpc>
                <a:spcPts val="2400"/>
              </a:lnSpc>
            </a:pPr>
            <a:r>
              <a:rPr lang="fr-FR" dirty="0">
                <a:latin typeface="Arial" panose="020B0604020202020204" pitchFamily="34" charset="0"/>
                <a:cs typeface="Arial" panose="020B0604020202020204" pitchFamily="34" charset="0"/>
              </a:rPr>
              <a:t>Détection </a:t>
            </a:r>
            <a:r>
              <a:rPr lang="fr-FR" dirty="0">
                <a:solidFill>
                  <a:srgbClr val="660066"/>
                </a:solidFill>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 </a:t>
            </a:r>
            <a:r>
              <a:rPr lang="fr-FR" b="1" dirty="0">
                <a:latin typeface="Arial" panose="020B0604020202020204" pitchFamily="34" charset="0"/>
                <a:cs typeface="Arial" panose="020B0604020202020204" pitchFamily="34" charset="0"/>
              </a:rPr>
              <a:t>Identification du ou des pathogènes ±  gène(s) de résistance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7640218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sp>
        <p:nvSpPr>
          <p:cNvPr id="2" name="ZoneTexte 1"/>
          <p:cNvSpPr txBox="1"/>
          <p:nvPr/>
        </p:nvSpPr>
        <p:spPr>
          <a:xfrm>
            <a:off x="281963" y="1176846"/>
            <a:ext cx="8596481" cy="5542543"/>
          </a:xfrm>
          <a:prstGeom prst="rect">
            <a:avLst/>
          </a:prstGeom>
          <a:noFill/>
        </p:spPr>
        <p:txBody>
          <a:bodyPr wrap="square" rtlCol="0">
            <a:spAutoFit/>
          </a:bodyPr>
          <a:lstStyle/>
          <a:p>
            <a:pPr algn="ctr">
              <a:lnSpc>
                <a:spcPts val="2500"/>
              </a:lnSpc>
            </a:pPr>
            <a:r>
              <a:rPr lang="fr-FR" dirty="0">
                <a:latin typeface="Arial" panose="020B0604020202020204" pitchFamily="34" charset="0"/>
                <a:cs typeface="Arial" panose="020B0604020202020204" pitchFamily="34" charset="0"/>
              </a:rPr>
              <a:t>Ex. : </a:t>
            </a:r>
            <a:r>
              <a:rPr lang="fr-FR" sz="2000" b="1" dirty="0">
                <a:solidFill>
                  <a:srgbClr val="660066"/>
                </a:solidFill>
                <a:latin typeface="Arial" panose="020B0604020202020204" pitchFamily="34" charset="0"/>
                <a:cs typeface="Arial" panose="020B0604020202020204" pitchFamily="34" charset="0"/>
              </a:rPr>
              <a:t>système VERIGENE (</a:t>
            </a:r>
            <a:r>
              <a:rPr lang="fr-FR" sz="2000" b="1" dirty="0" err="1">
                <a:solidFill>
                  <a:srgbClr val="660066"/>
                </a:solidFill>
                <a:latin typeface="Arial" panose="020B0604020202020204" pitchFamily="34" charset="0"/>
                <a:cs typeface="Arial" panose="020B0604020202020204" pitchFamily="34" charset="0"/>
              </a:rPr>
              <a:t>Nanosphere</a:t>
            </a:r>
            <a:r>
              <a:rPr lang="fr-FR" sz="2000" b="1" dirty="0">
                <a:solidFill>
                  <a:srgbClr val="660066"/>
                </a:solidFill>
                <a:latin typeface="Arial" panose="020B0604020202020204" pitchFamily="34" charset="0"/>
                <a:cs typeface="Arial" panose="020B0604020202020204" pitchFamily="34" charset="0"/>
              </a:rPr>
              <a:t> ®)</a:t>
            </a:r>
          </a:p>
          <a:p>
            <a:pPr algn="ctr"/>
            <a:endParaRPr lang="fr-FR" sz="800" dirty="0">
              <a:latin typeface="Arial" panose="020B0604020202020204" pitchFamily="34" charset="0"/>
              <a:cs typeface="Arial" panose="020B0604020202020204" pitchFamily="34" charset="0"/>
            </a:endParaRPr>
          </a:p>
          <a:p>
            <a:pPr>
              <a:lnSpc>
                <a:spcPts val="2500"/>
              </a:lnSpc>
            </a:pPr>
            <a:r>
              <a:rPr lang="fr-FR" b="1" dirty="0">
                <a:latin typeface="Arial" panose="020B0604020202020204" pitchFamily="34" charset="0"/>
                <a:cs typeface="Arial" panose="020B0604020202020204" pitchFamily="34" charset="0"/>
              </a:rPr>
              <a:t>Cartouche « Infections respiratoires »</a:t>
            </a:r>
          </a:p>
          <a:p>
            <a:pPr>
              <a:lnSpc>
                <a:spcPts val="2500"/>
              </a:lnSpc>
            </a:pPr>
            <a:r>
              <a:rPr lang="fr-FR" dirty="0">
                <a:latin typeface="Arial" panose="020B0604020202020204" pitchFamily="34" charset="0"/>
                <a:cs typeface="Arial" panose="020B0604020202020204" pitchFamily="34" charset="0"/>
              </a:rPr>
              <a:t>13 virus respiratoires + </a:t>
            </a:r>
            <a:r>
              <a:rPr lang="fr-FR" i="1" dirty="0" err="1">
                <a:latin typeface="Arial" panose="020B0604020202020204" pitchFamily="34" charset="0"/>
                <a:cs typeface="Arial" panose="020B0604020202020204" pitchFamily="34" charset="0"/>
              </a:rPr>
              <a:t>Bordetella</a:t>
            </a:r>
            <a:r>
              <a:rPr lang="fr-FR" i="1"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spp</a:t>
            </a:r>
            <a:endParaRPr lang="fr-FR" dirty="0">
              <a:latin typeface="Arial" panose="020B0604020202020204" pitchFamily="34" charset="0"/>
              <a:cs typeface="Arial" panose="020B0604020202020204" pitchFamily="34" charset="0"/>
            </a:endParaRPr>
          </a:p>
          <a:p>
            <a:pPr>
              <a:lnSpc>
                <a:spcPts val="2500"/>
              </a:lnSpc>
            </a:pPr>
            <a:endParaRPr lang="fr-FR" dirty="0">
              <a:latin typeface="Arial" panose="020B0604020202020204" pitchFamily="34" charset="0"/>
              <a:cs typeface="Arial" panose="020B0604020202020204" pitchFamily="34" charset="0"/>
            </a:endParaRPr>
          </a:p>
          <a:p>
            <a:pPr>
              <a:lnSpc>
                <a:spcPts val="2500"/>
              </a:lnSpc>
            </a:pPr>
            <a:r>
              <a:rPr lang="fr-FR" b="1" dirty="0">
                <a:latin typeface="Arial" panose="020B0604020202020204" pitchFamily="34" charset="0"/>
                <a:cs typeface="Arial" panose="020B0604020202020204" pitchFamily="34" charset="0"/>
              </a:rPr>
              <a:t>Cartouche « Infections digestives »</a:t>
            </a:r>
          </a:p>
          <a:p>
            <a:pPr>
              <a:lnSpc>
                <a:spcPts val="2500"/>
              </a:lnSpc>
            </a:pPr>
            <a:r>
              <a:rPr lang="fr-FR" dirty="0">
                <a:latin typeface="Arial" panose="020B0604020202020204" pitchFamily="34" charset="0"/>
                <a:cs typeface="Arial" panose="020B0604020202020204" pitchFamily="34" charset="0"/>
              </a:rPr>
              <a:t>Norovirus, </a:t>
            </a:r>
            <a:r>
              <a:rPr lang="fr-FR" dirty="0" err="1">
                <a:latin typeface="Arial" panose="020B0604020202020204" pitchFamily="34" charset="0"/>
                <a:cs typeface="Arial" panose="020B0604020202020204" pitchFamily="34" charset="0"/>
              </a:rPr>
              <a:t>rotavirus</a:t>
            </a:r>
            <a:r>
              <a:rPr lang="fr-FR" dirty="0">
                <a:latin typeface="Arial" panose="020B0604020202020204" pitchFamily="34" charset="0"/>
                <a:cs typeface="Arial" panose="020B0604020202020204" pitchFamily="34" charset="0"/>
              </a:rPr>
              <a:t>, bactéries entéro-invasives, </a:t>
            </a:r>
            <a:r>
              <a:rPr lang="fr-FR" dirty="0" err="1">
                <a:latin typeface="Arial" panose="020B0604020202020204" pitchFamily="34" charset="0"/>
                <a:cs typeface="Arial" panose="020B0604020202020204" pitchFamily="34" charset="0"/>
              </a:rPr>
              <a:t>shiga</a:t>
            </a:r>
            <a:r>
              <a:rPr lang="fr-FR" dirty="0">
                <a:latin typeface="Arial" panose="020B0604020202020204" pitchFamily="34" charset="0"/>
                <a:cs typeface="Arial" panose="020B0604020202020204" pitchFamily="34" charset="0"/>
              </a:rPr>
              <a:t>-toxine, </a:t>
            </a:r>
            <a:r>
              <a:rPr lang="fr-FR" i="1" dirty="0">
                <a:latin typeface="Arial" panose="020B0604020202020204" pitchFamily="34" charset="0"/>
                <a:cs typeface="Arial" panose="020B0604020202020204" pitchFamily="34" charset="0"/>
              </a:rPr>
              <a:t>Clostridium difficile</a:t>
            </a:r>
            <a:endParaRPr lang="fr-FR" dirty="0">
              <a:latin typeface="Arial" panose="020B0604020202020204" pitchFamily="34" charset="0"/>
              <a:cs typeface="Arial" panose="020B0604020202020204" pitchFamily="34" charset="0"/>
            </a:endParaRPr>
          </a:p>
          <a:p>
            <a:pPr>
              <a:lnSpc>
                <a:spcPts val="2500"/>
              </a:lnSpc>
            </a:pPr>
            <a:endParaRPr lang="fr-FR" dirty="0">
              <a:latin typeface="Arial" panose="020B0604020202020204" pitchFamily="34" charset="0"/>
              <a:cs typeface="Arial" panose="020B0604020202020204" pitchFamily="34" charset="0"/>
            </a:endParaRPr>
          </a:p>
          <a:p>
            <a:pPr>
              <a:lnSpc>
                <a:spcPts val="2500"/>
              </a:lnSpc>
            </a:pPr>
            <a:r>
              <a:rPr lang="fr-FR" b="1" dirty="0">
                <a:latin typeface="Arial" panose="020B0604020202020204" pitchFamily="34" charset="0"/>
                <a:cs typeface="Arial" panose="020B0604020202020204" pitchFamily="34" charset="0"/>
              </a:rPr>
              <a:t>Cartouche « Hémocultures positives à bactéries à Gram positif »</a:t>
            </a:r>
          </a:p>
          <a:p>
            <a:pPr>
              <a:lnSpc>
                <a:spcPts val="2500"/>
              </a:lnSpc>
            </a:pPr>
            <a:r>
              <a:rPr lang="fr-FR" i="1" dirty="0">
                <a:latin typeface="Arial" panose="020B0604020202020204" pitchFamily="34" charset="0"/>
                <a:cs typeface="Arial" panose="020B0604020202020204" pitchFamily="34" charset="0"/>
              </a:rPr>
              <a:t>Staphylococcus aureus, S. </a:t>
            </a:r>
            <a:r>
              <a:rPr lang="fr-FR" i="1" dirty="0" err="1">
                <a:latin typeface="Arial" panose="020B0604020202020204" pitchFamily="34" charset="0"/>
                <a:cs typeface="Arial" panose="020B0604020202020204" pitchFamily="34" charset="0"/>
              </a:rPr>
              <a:t>epidermidis</a:t>
            </a:r>
            <a:r>
              <a:rPr lang="fr-FR"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S. </a:t>
            </a:r>
            <a:r>
              <a:rPr lang="fr-FR" i="1" dirty="0" err="1">
                <a:latin typeface="Arial" panose="020B0604020202020204" pitchFamily="34" charset="0"/>
                <a:cs typeface="Arial" panose="020B0604020202020204" pitchFamily="34" charset="0"/>
              </a:rPr>
              <a:t>lugdunensis</a:t>
            </a:r>
            <a:r>
              <a:rPr lang="fr-FR" i="1" dirty="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 Staphylococcus </a:t>
            </a:r>
            <a:r>
              <a:rPr lang="fr-FR" dirty="0" err="1">
                <a:latin typeface="Arial" panose="020B0604020202020204" pitchFamily="34" charset="0"/>
                <a:cs typeface="Arial" panose="020B0604020202020204" pitchFamily="34" charset="0"/>
              </a:rPr>
              <a:t>spp</a:t>
            </a:r>
            <a:r>
              <a:rPr lang="fr-FR"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Streptococcus </a:t>
            </a:r>
            <a:r>
              <a:rPr lang="fr-FR" i="1" dirty="0" err="1">
                <a:latin typeface="Arial" panose="020B0604020202020204" pitchFamily="34" charset="0"/>
                <a:cs typeface="Arial" panose="020B0604020202020204" pitchFamily="34" charset="0"/>
              </a:rPr>
              <a:t>pneumoniae</a:t>
            </a:r>
            <a:r>
              <a:rPr lang="fr-FR" dirty="0">
                <a:latin typeface="Arial" panose="020B0604020202020204" pitchFamily="34" charset="0"/>
                <a:cs typeface="Arial" panose="020B0604020202020204" pitchFamily="34" charset="0"/>
              </a:rPr>
              <a:t>, streptocoques A/B, </a:t>
            </a:r>
            <a:r>
              <a:rPr lang="fr-FR" i="1" dirty="0">
                <a:latin typeface="Arial" panose="020B0604020202020204" pitchFamily="34" charset="0"/>
                <a:cs typeface="Arial" panose="020B0604020202020204" pitchFamily="34" charset="0"/>
              </a:rPr>
              <a:t>Streptococcus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spp</a:t>
            </a:r>
            <a:r>
              <a:rPr lang="fr-FR"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Enterococcus</a:t>
            </a:r>
            <a:r>
              <a:rPr lang="fr-FR" i="1"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faecalis</a:t>
            </a:r>
            <a:r>
              <a:rPr lang="fr-FR"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E. </a:t>
            </a:r>
            <a:r>
              <a:rPr lang="fr-FR" i="1" dirty="0" err="1">
                <a:latin typeface="Arial" panose="020B0604020202020204" pitchFamily="34" charset="0"/>
                <a:cs typeface="Arial" panose="020B0604020202020204" pitchFamily="34" charset="0"/>
              </a:rPr>
              <a:t>faecium</a:t>
            </a:r>
            <a:r>
              <a:rPr lang="fr-FR" dirty="0">
                <a:latin typeface="Arial" panose="020B0604020202020204" pitchFamily="34" charset="0"/>
                <a:cs typeface="Arial" panose="020B0604020202020204" pitchFamily="34" charset="0"/>
              </a:rPr>
              <a:t>,</a:t>
            </a:r>
            <a:r>
              <a:rPr lang="fr-FR" i="1" dirty="0">
                <a:latin typeface="Arial" panose="020B0604020202020204" pitchFamily="34" charset="0"/>
                <a:cs typeface="Arial" panose="020B0604020202020204" pitchFamily="34" charset="0"/>
              </a:rPr>
              <a:t> Listeria </a:t>
            </a:r>
            <a:r>
              <a:rPr lang="fr-FR"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mecA</a:t>
            </a:r>
            <a:r>
              <a:rPr lang="fr-FR" dirty="0">
                <a:latin typeface="Arial" panose="020B0604020202020204" pitchFamily="34" charset="0"/>
                <a:cs typeface="Arial" panose="020B0604020202020204" pitchFamily="34" charset="0"/>
              </a:rPr>
              <a:t> + </a:t>
            </a:r>
            <a:r>
              <a:rPr lang="fr-FR" i="1" dirty="0" err="1">
                <a:latin typeface="Arial" panose="020B0604020202020204" pitchFamily="34" charset="0"/>
                <a:cs typeface="Arial" panose="020B0604020202020204" pitchFamily="34" charset="0"/>
              </a:rPr>
              <a:t>vanA</a:t>
            </a:r>
            <a:r>
              <a:rPr lang="fr-FR" dirty="0">
                <a:latin typeface="Arial" panose="020B0604020202020204" pitchFamily="34" charset="0"/>
                <a:cs typeface="Arial" panose="020B0604020202020204" pitchFamily="34" charset="0"/>
              </a:rPr>
              <a:t>/</a:t>
            </a:r>
            <a:r>
              <a:rPr lang="fr-FR" i="1" dirty="0" err="1">
                <a:latin typeface="Arial" panose="020B0604020202020204" pitchFamily="34" charset="0"/>
                <a:cs typeface="Arial" panose="020B0604020202020204" pitchFamily="34" charset="0"/>
              </a:rPr>
              <a:t>vanB</a:t>
            </a:r>
            <a:endParaRPr lang="fr-FR" i="1" dirty="0">
              <a:latin typeface="Arial" panose="020B0604020202020204" pitchFamily="34" charset="0"/>
              <a:cs typeface="Arial" panose="020B0604020202020204" pitchFamily="34" charset="0"/>
            </a:endParaRPr>
          </a:p>
          <a:p>
            <a:pPr>
              <a:lnSpc>
                <a:spcPts val="2500"/>
              </a:lnSpc>
            </a:pPr>
            <a:endParaRPr lang="fr-FR" dirty="0">
              <a:latin typeface="Arial" panose="020B0604020202020204" pitchFamily="34" charset="0"/>
              <a:cs typeface="Arial" panose="020B0604020202020204" pitchFamily="34" charset="0"/>
            </a:endParaRPr>
          </a:p>
          <a:p>
            <a:pPr>
              <a:lnSpc>
                <a:spcPts val="2500"/>
              </a:lnSpc>
            </a:pPr>
            <a:r>
              <a:rPr lang="fr-FR" b="1" dirty="0">
                <a:latin typeface="Arial" panose="020B0604020202020204" pitchFamily="34" charset="0"/>
                <a:cs typeface="Arial" panose="020B0604020202020204" pitchFamily="34" charset="0"/>
              </a:rPr>
              <a:t>Cartouche « Hémocultures positives à bactéries à Gram négatif »</a:t>
            </a:r>
          </a:p>
          <a:p>
            <a:pPr>
              <a:lnSpc>
                <a:spcPts val="2500"/>
              </a:lnSpc>
            </a:pPr>
            <a:r>
              <a:rPr lang="fr-FR" dirty="0">
                <a:latin typeface="Arial" panose="020B0604020202020204" pitchFamily="34" charset="0"/>
                <a:cs typeface="Arial" panose="020B0604020202020204" pitchFamily="34" charset="0"/>
              </a:rPr>
              <a:t>Entérobactéries, </a:t>
            </a:r>
            <a:r>
              <a:rPr lang="fr-FR" i="1" dirty="0">
                <a:latin typeface="Arial" panose="020B0604020202020204" pitchFamily="34" charset="0"/>
                <a:cs typeface="Arial" panose="020B0604020202020204" pitchFamily="34" charset="0"/>
              </a:rPr>
              <a:t>Pseudomonas </a:t>
            </a:r>
            <a:r>
              <a:rPr lang="fr-FR" i="1" dirty="0" err="1">
                <a:latin typeface="Arial" panose="020B0604020202020204" pitchFamily="34" charset="0"/>
                <a:cs typeface="Arial" panose="020B0604020202020204" pitchFamily="34" charset="0"/>
              </a:rPr>
              <a:t>aeruginosa</a:t>
            </a:r>
            <a:r>
              <a:rPr lang="fr-FR" dirty="0">
                <a:latin typeface="Arial" panose="020B0604020202020204" pitchFamily="34" charset="0"/>
                <a:cs typeface="Arial" panose="020B0604020202020204" pitchFamily="34" charset="0"/>
              </a:rPr>
              <a:t>,</a:t>
            </a:r>
            <a:r>
              <a:rPr lang="fr-FR" i="1"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Acinetobacter</a:t>
            </a:r>
            <a:r>
              <a:rPr lang="fr-FR" i="1"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spp</a:t>
            </a:r>
            <a:r>
              <a:rPr lang="fr-FR" dirty="0">
                <a:latin typeface="Arial" panose="020B0604020202020204" pitchFamily="34" charset="0"/>
                <a:cs typeface="Arial" panose="020B0604020202020204" pitchFamily="34" charset="0"/>
              </a:rPr>
              <a:t>.</a:t>
            </a:r>
          </a:p>
          <a:p>
            <a:pPr>
              <a:lnSpc>
                <a:spcPts val="2500"/>
              </a:lnSpc>
            </a:pPr>
            <a:r>
              <a:rPr lang="fr-FR" dirty="0">
                <a:latin typeface="Arial" panose="020B0604020202020204" pitchFamily="34" charset="0"/>
                <a:cs typeface="Arial" panose="020B0604020202020204" pitchFamily="34" charset="0"/>
              </a:rPr>
              <a:t>+ gènes codant les</a:t>
            </a:r>
            <a:r>
              <a:rPr lang="fr-FR" dirty="0">
                <a:solidFill>
                  <a:srgbClr val="660066"/>
                </a:solidFill>
                <a:latin typeface="Arial" panose="020B0604020202020204" pitchFamily="34" charset="0"/>
                <a:cs typeface="Arial" panose="020B0604020202020204" pitchFamily="34" charset="0"/>
              </a:rPr>
              <a:t> </a:t>
            </a:r>
            <a:r>
              <a:rPr lang="fr-FR" b="1" dirty="0" err="1">
                <a:solidFill>
                  <a:srgbClr val="660066"/>
                </a:solidFill>
                <a:latin typeface="Arial" panose="020B0604020202020204" pitchFamily="34" charset="0"/>
                <a:cs typeface="Arial" panose="020B0604020202020204" pitchFamily="34" charset="0"/>
              </a:rPr>
              <a:t>carbapénémases</a:t>
            </a:r>
            <a:r>
              <a:rPr lang="fr-FR" dirty="0">
                <a:solidFill>
                  <a:srgbClr val="660066"/>
                </a:solidFill>
                <a:latin typeface="Arial" panose="020B0604020202020204" pitchFamily="34" charset="0"/>
                <a:cs typeface="Arial" panose="020B0604020202020204" pitchFamily="34" charset="0"/>
              </a:rPr>
              <a:t> de types KPC, OXA, NDM, VIM, IMP </a:t>
            </a:r>
          </a:p>
          <a:p>
            <a:pPr>
              <a:lnSpc>
                <a:spcPts val="2500"/>
              </a:lnSpc>
            </a:pPr>
            <a:r>
              <a:rPr lang="fr-FR" dirty="0">
                <a:latin typeface="Arial" panose="020B0604020202020204" pitchFamily="34" charset="0"/>
                <a:cs typeface="Arial" panose="020B0604020202020204" pitchFamily="34" charset="0"/>
              </a:rPr>
              <a:t>+ gènes codant les </a:t>
            </a:r>
            <a:r>
              <a:rPr lang="fr-FR" b="1" dirty="0">
                <a:solidFill>
                  <a:srgbClr val="660066"/>
                </a:solidFill>
                <a:latin typeface="Arial" panose="020B0604020202020204" pitchFamily="34" charset="0"/>
                <a:cs typeface="Arial" panose="020B0604020202020204" pitchFamily="34" charset="0"/>
              </a:rPr>
              <a:t>BLSE</a:t>
            </a:r>
            <a:r>
              <a:rPr lang="fr-FR" dirty="0">
                <a:solidFill>
                  <a:srgbClr val="660066"/>
                </a:solidFill>
                <a:latin typeface="Arial" panose="020B0604020202020204" pitchFamily="34" charset="0"/>
                <a:cs typeface="Arial" panose="020B0604020202020204" pitchFamily="34" charset="0"/>
              </a:rPr>
              <a:t> de type CTX-M</a:t>
            </a:r>
          </a:p>
        </p:txBody>
      </p:sp>
      <p:sp>
        <p:nvSpPr>
          <p:cNvPr id="11" name="ZoneTexte 10"/>
          <p:cNvSpPr txBox="1"/>
          <p:nvPr/>
        </p:nvSpPr>
        <p:spPr>
          <a:xfrm>
            <a:off x="245839" y="138042"/>
            <a:ext cx="8674169" cy="830997"/>
          </a:xfrm>
          <a:prstGeom prst="rect">
            <a:avLst/>
          </a:prstGeom>
          <a:noFill/>
        </p:spPr>
        <p:txBody>
          <a:bodyPr wrap="square" rtlCol="0">
            <a:spAutoFit/>
          </a:bodyPr>
          <a:lstStyle/>
          <a:p>
            <a:pPr algn="ctr"/>
            <a:r>
              <a:rPr lang="fr-FR" sz="2400" b="1" dirty="0">
                <a:solidFill>
                  <a:srgbClr val="000066"/>
                </a:solidFill>
                <a:latin typeface="Arial" panose="020B0604020202020204" pitchFamily="34" charset="0"/>
                <a:cs typeface="Arial" panose="020B0604020202020204" pitchFamily="34" charset="0"/>
              </a:rPr>
              <a:t>Identification des pathogènes et détection des gènes </a:t>
            </a:r>
          </a:p>
          <a:p>
            <a:pPr algn="ctr"/>
            <a:r>
              <a:rPr lang="fr-FR" sz="2400" b="1" dirty="0">
                <a:solidFill>
                  <a:srgbClr val="000066"/>
                </a:solidFill>
                <a:latin typeface="Arial" panose="020B0604020202020204" pitchFamily="34" charset="0"/>
                <a:cs typeface="Arial" panose="020B0604020202020204" pitchFamily="34" charset="0"/>
              </a:rPr>
              <a:t>de résistance par </a:t>
            </a:r>
            <a:r>
              <a:rPr lang="fr-FR" sz="2400" b="1" i="1" dirty="0">
                <a:solidFill>
                  <a:srgbClr val="000066"/>
                </a:solidFill>
                <a:latin typeface="Arial" panose="020B0604020202020204" pitchFamily="34" charset="0"/>
                <a:cs typeface="Arial" panose="020B0604020202020204" pitchFamily="34" charset="0"/>
              </a:rPr>
              <a:t>DNA </a:t>
            </a:r>
            <a:r>
              <a:rPr lang="fr-FR" sz="2400" b="1" i="1" dirty="0" err="1">
                <a:solidFill>
                  <a:srgbClr val="000066"/>
                </a:solidFill>
                <a:latin typeface="Arial" panose="020B0604020202020204" pitchFamily="34" charset="0"/>
                <a:cs typeface="Arial" panose="020B0604020202020204" pitchFamily="34" charset="0"/>
              </a:rPr>
              <a:t>Microarray</a:t>
            </a:r>
            <a:endParaRPr lang="fr-FR" sz="2400" b="1" i="1" dirty="0">
              <a:solidFill>
                <a:srgbClr val="000066"/>
              </a:solidFill>
              <a:latin typeface="Arial" panose="020B0604020202020204" pitchFamily="34" charset="0"/>
              <a:cs typeface="Arial" panose="020B0604020202020204" pitchFamily="34" charset="0"/>
            </a:endParaRPr>
          </a:p>
        </p:txBody>
      </p:sp>
      <p:sp>
        <p:nvSpPr>
          <p:cNvPr id="12" name="Text Box 3"/>
          <p:cNvSpPr txBox="1">
            <a:spLocks noChangeArrowheads="1"/>
          </p:cNvSpPr>
          <p:nvPr/>
        </p:nvSpPr>
        <p:spPr bwMode="auto">
          <a:xfrm>
            <a:off x="10923" y="1033251"/>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lIns="91396" tIns="45700" rIns="91396" bIns="457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cs typeface="Arial" panose="020B0604020202020204" pitchFamily="34" charset="0"/>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9662295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188640"/>
            <a:ext cx="6369388" cy="2764768"/>
          </a:xfrm>
          <a:prstGeom prst="rect">
            <a:avLst/>
          </a:prstGeom>
          <a:effectLst>
            <a:outerShdw blurRad="50800" dist="38100" dir="2700000" algn="tl" rotWithShape="0">
              <a:srgbClr val="660066">
                <a:alpha val="40000"/>
              </a:srgbClr>
            </a:outerShdw>
          </a:effectLst>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386" y="6244894"/>
            <a:ext cx="7937227" cy="261629"/>
          </a:xfrm>
          <a:prstGeom prst="rect">
            <a:avLst/>
          </a:prstGeom>
          <a:effectLst>
            <a:outerShdw blurRad="50800" dist="38100" dir="2700000" algn="tl" rotWithShape="0">
              <a:srgbClr val="660066">
                <a:alpha val="40000"/>
              </a:srgbClr>
            </a:outerShdw>
          </a:effectLst>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6570" y="370477"/>
            <a:ext cx="2514186" cy="549365"/>
          </a:xfrm>
          <a:prstGeom prst="rect">
            <a:avLst/>
          </a:prstGeom>
          <a:effectLst>
            <a:outerShdw blurRad="50800" dist="38100" dir="2700000" algn="tl" rotWithShape="0">
              <a:srgbClr val="660066">
                <a:alpha val="40000"/>
              </a:srgbClr>
            </a:outerShdw>
          </a:effectLst>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773" y="3179073"/>
            <a:ext cx="7178452" cy="2999620"/>
          </a:xfrm>
          <a:prstGeom prst="rect">
            <a:avLst/>
          </a:prstGeom>
        </p:spPr>
      </p:pic>
      <p:sp>
        <p:nvSpPr>
          <p:cNvPr id="6" name="Rectangle 5"/>
          <p:cNvSpPr/>
          <p:nvPr/>
        </p:nvSpPr>
        <p:spPr>
          <a:xfrm>
            <a:off x="2123728" y="3808212"/>
            <a:ext cx="6660798" cy="369332"/>
          </a:xfrm>
          <a:prstGeom prst="rect">
            <a:avLst/>
          </a:prstGeom>
        </p:spPr>
        <p:txBody>
          <a:bodyPr wrap="none">
            <a:spAutoFit/>
          </a:bodyPr>
          <a:lstStyle/>
          <a:p>
            <a:r>
              <a:rPr lang="en-US" b="1" dirty="0">
                <a:solidFill>
                  <a:srgbClr val="00009A"/>
                </a:solidFill>
                <a:latin typeface="Arial" panose="020B0604020202020204" pitchFamily="34" charset="0"/>
                <a:cs typeface="Arial" panose="020B0604020202020204" pitchFamily="34" charset="0"/>
              </a:rPr>
              <a:t>The CTX-M type was the most prevalent ESBLE type (90%).</a:t>
            </a:r>
            <a:endParaRPr lang="fr-FR" b="1" dirty="0">
              <a:solidFill>
                <a:srgbClr val="00009A"/>
              </a:solidFill>
              <a:latin typeface="Arial" panose="020B0604020202020204" pitchFamily="34" charset="0"/>
              <a:cs typeface="Arial" panose="020B0604020202020204" pitchFamily="34" charset="0"/>
            </a:endParaRPr>
          </a:p>
        </p:txBody>
      </p:sp>
      <p:pic>
        <p:nvPicPr>
          <p:cNvPr id="9" name="Imag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2550" y="1053705"/>
            <a:ext cx="952500" cy="952500"/>
          </a:xfrm>
          <a:prstGeom prst="rect">
            <a:avLst/>
          </a:prstGeom>
          <a:effectLst>
            <a:outerShdw blurRad="50800" dist="38100" dir="2700000" algn="tl" rotWithShape="0">
              <a:srgbClr val="660066">
                <a:alpha val="40000"/>
              </a:srgbClr>
            </a:outerShdw>
          </a:effectLst>
        </p:spPr>
      </p:pic>
      <p:pic>
        <p:nvPicPr>
          <p:cNvPr id="7"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920735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5"/>
          <a:srcRect/>
          <a:stretch>
            <a:fillRect/>
          </a:stretch>
        </p:blipFill>
        <p:spPr bwMode="auto">
          <a:xfrm>
            <a:off x="827584" y="172052"/>
            <a:ext cx="7481849" cy="2178589"/>
          </a:xfrm>
          <a:prstGeom prst="rect">
            <a:avLst/>
          </a:prstGeom>
          <a:noFill/>
          <a:ln w="9525">
            <a:noFill/>
            <a:miter lim="800000"/>
            <a:headEnd/>
            <a:tailEnd/>
          </a:ln>
          <a:effectLst>
            <a:outerShdw blurRad="50800" dist="38100" dir="5400000" algn="t" rotWithShape="0">
              <a:srgbClr val="660066">
                <a:alpha val="40000"/>
              </a:srgbClr>
            </a:outerShdw>
          </a:effectLst>
        </p:spPr>
      </p:pic>
      <p:pic>
        <p:nvPicPr>
          <p:cNvPr id="3686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2225" y="2555728"/>
            <a:ext cx="6559550" cy="3865562"/>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8"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rPr>
            </a:br>
            <a:endParaRPr lang="fr-FR" sz="1300" b="1" dirty="0">
              <a:solidFill>
                <a:schemeClr val="bg1"/>
              </a:solidFill>
              <a:latin typeface="+mn-lt"/>
              <a:ea typeface="+mj-ea"/>
            </a:endParaRPr>
          </a:p>
        </p:txBody>
      </p:sp>
      <p:sp>
        <p:nvSpPr>
          <p:cNvPr id="36870"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sp>
        <p:nvSpPr>
          <p:cNvPr id="7" name="Rectangle 6"/>
          <p:cNvSpPr/>
          <p:nvPr/>
        </p:nvSpPr>
        <p:spPr>
          <a:xfrm>
            <a:off x="2267744" y="6084352"/>
            <a:ext cx="4896544" cy="252678"/>
          </a:xfrm>
          <a:prstGeom prst="rect">
            <a:avLst/>
          </a:prstGeom>
          <a:solidFill>
            <a:srgbClr val="6600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8384" y="1261346"/>
            <a:ext cx="952500" cy="952500"/>
          </a:xfrm>
          <a:prstGeom prst="rect">
            <a:avLst/>
          </a:prstGeom>
          <a:effectLst>
            <a:outerShdw blurRad="50800" dist="38100" dir="2700000" algn="tl" rotWithShape="0">
              <a:srgbClr val="660066">
                <a:alpha val="40000"/>
              </a:srgbClr>
            </a:outerShdw>
          </a:effec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53338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0205"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274" y="2775462"/>
            <a:ext cx="6845451" cy="3519346"/>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500" y="6225710"/>
            <a:ext cx="8676456" cy="294366"/>
          </a:xfrm>
          <a:prstGeom prst="rect">
            <a:avLst/>
          </a:prstGeom>
          <a:effectLst>
            <a:outerShdw blurRad="50800" dist="38100" dir="2700000" algn="tl" rotWithShape="0">
              <a:srgbClr val="660066">
                <a:alpha val="40000"/>
              </a:srgbClr>
            </a:outerShdw>
          </a:effectLst>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635" y="188640"/>
            <a:ext cx="8055037" cy="1504867"/>
          </a:xfrm>
          <a:prstGeom prst="rect">
            <a:avLst/>
          </a:prstGeom>
          <a:effectLst>
            <a:outerShdw blurRad="50800" dist="38100" dir="2700000" algn="tl" rotWithShape="0">
              <a:srgbClr val="660066">
                <a:alpha val="40000"/>
              </a:srgbClr>
            </a:outerShdw>
          </a:effectLst>
        </p:spPr>
      </p:pic>
      <p:sp>
        <p:nvSpPr>
          <p:cNvPr id="7" name="ZoneTexte 6"/>
          <p:cNvSpPr txBox="1"/>
          <p:nvPr/>
        </p:nvSpPr>
        <p:spPr>
          <a:xfrm>
            <a:off x="240636" y="1964015"/>
            <a:ext cx="8663320" cy="646331"/>
          </a:xfrm>
          <a:prstGeom prst="rect">
            <a:avLst/>
          </a:prstGeom>
          <a:noFill/>
        </p:spPr>
        <p:txBody>
          <a:bodyPr wrap="square" rtlCol="0">
            <a:spAutoFit/>
          </a:bodyPr>
          <a:lstStyle/>
          <a:p>
            <a:pPr algn="ctr"/>
            <a:r>
              <a:rPr lang="fr-FR" b="1" dirty="0">
                <a:solidFill>
                  <a:srgbClr val="00009A"/>
                </a:solidFill>
                <a:latin typeface="Arial" panose="020B0604020202020204" pitchFamily="34" charset="0"/>
                <a:cs typeface="Arial" panose="020B0604020202020204" pitchFamily="34" charset="0"/>
              </a:rPr>
              <a:t>Hémoculture positive à BGN : </a:t>
            </a:r>
            <a:r>
              <a:rPr lang="fr-FR" dirty="0">
                <a:latin typeface="Arial" panose="020B0604020202020204" pitchFamily="34" charset="0"/>
                <a:cs typeface="Arial" panose="020B0604020202020204" pitchFamily="34" charset="0"/>
              </a:rPr>
              <a:t>prise en charge conventionnelle versus </a:t>
            </a:r>
          </a:p>
          <a:p>
            <a:pPr algn="ctr"/>
            <a:r>
              <a:rPr lang="fr-FR" i="1" dirty="0">
                <a:latin typeface="Arial" panose="020B0604020202020204" pitchFamily="34" charset="0"/>
                <a:cs typeface="Arial" panose="020B0604020202020204" pitchFamily="34" charset="0"/>
              </a:rPr>
              <a:t>DNA </a:t>
            </a:r>
            <a:r>
              <a:rPr lang="fr-FR" i="1" dirty="0" err="1">
                <a:latin typeface="Arial" panose="020B0604020202020204" pitchFamily="34" charset="0"/>
                <a:cs typeface="Arial" panose="020B0604020202020204" pitchFamily="34" charset="0"/>
              </a:rPr>
              <a:t>microarray</a:t>
            </a:r>
            <a:r>
              <a:rPr lang="fr-FR" i="1"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 intervention de l’équipe mobile d’antibiothérapie</a:t>
            </a:r>
          </a:p>
        </p:txBody>
      </p:sp>
      <p:sp>
        <p:nvSpPr>
          <p:cNvPr id="11" name="Rectangle 10"/>
          <p:cNvSpPr/>
          <p:nvPr/>
        </p:nvSpPr>
        <p:spPr>
          <a:xfrm>
            <a:off x="2339752" y="2849754"/>
            <a:ext cx="4896544" cy="507238"/>
          </a:xfrm>
          <a:prstGeom prst="rect">
            <a:avLst/>
          </a:prstGeom>
          <a:solidFill>
            <a:srgbClr val="6600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27873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545"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772" y="6225710"/>
            <a:ext cx="8676456" cy="294366"/>
          </a:xfrm>
          <a:prstGeom prst="rect">
            <a:avLst/>
          </a:prstGeom>
          <a:effectLst>
            <a:outerShdw blurRad="50800" dist="38100" dir="2700000" algn="tl" rotWithShape="0">
              <a:srgbClr val="660066">
                <a:alpha val="40000"/>
              </a:srgbClr>
            </a:outerShdw>
          </a:effectLst>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635" y="188640"/>
            <a:ext cx="8055037" cy="1504867"/>
          </a:xfrm>
          <a:prstGeom prst="rect">
            <a:avLst/>
          </a:prstGeom>
          <a:effectLst>
            <a:outerShdw blurRad="50800" dist="38100" dir="2700000" algn="tl" rotWithShape="0">
              <a:srgbClr val="660066">
                <a:alpha val="40000"/>
              </a:srgbClr>
            </a:outerShdw>
          </a:effectLst>
        </p:spPr>
      </p:pic>
      <p:sp>
        <p:nvSpPr>
          <p:cNvPr id="7" name="ZoneTexte 6"/>
          <p:cNvSpPr txBox="1"/>
          <p:nvPr/>
        </p:nvSpPr>
        <p:spPr>
          <a:xfrm>
            <a:off x="240636" y="1964015"/>
            <a:ext cx="8663320" cy="646331"/>
          </a:xfrm>
          <a:prstGeom prst="rect">
            <a:avLst/>
          </a:prstGeom>
          <a:noFill/>
        </p:spPr>
        <p:txBody>
          <a:bodyPr wrap="square" rtlCol="0">
            <a:spAutoFit/>
          </a:bodyPr>
          <a:lstStyle/>
          <a:p>
            <a:pPr algn="ctr"/>
            <a:r>
              <a:rPr lang="fr-FR" b="1" dirty="0">
                <a:solidFill>
                  <a:srgbClr val="00009A"/>
                </a:solidFill>
                <a:latin typeface="Arial" panose="020B0604020202020204" pitchFamily="34" charset="0"/>
                <a:cs typeface="Arial" panose="020B0604020202020204" pitchFamily="34" charset="0"/>
              </a:rPr>
              <a:t>Hémoculture positive à BGN : </a:t>
            </a:r>
            <a:r>
              <a:rPr lang="fr-FR" dirty="0">
                <a:latin typeface="Arial" panose="020B0604020202020204" pitchFamily="34" charset="0"/>
                <a:cs typeface="Arial" panose="020B0604020202020204" pitchFamily="34" charset="0"/>
              </a:rPr>
              <a:t>prise en charge conventionnelle versus </a:t>
            </a:r>
          </a:p>
          <a:p>
            <a:pPr algn="ctr"/>
            <a:r>
              <a:rPr lang="fr-FR" i="1" dirty="0">
                <a:latin typeface="Arial" panose="020B0604020202020204" pitchFamily="34" charset="0"/>
                <a:cs typeface="Arial" panose="020B0604020202020204" pitchFamily="34" charset="0"/>
              </a:rPr>
              <a:t>DNA </a:t>
            </a:r>
            <a:r>
              <a:rPr lang="fr-FR" i="1" dirty="0" err="1">
                <a:latin typeface="Arial" panose="020B0604020202020204" pitchFamily="34" charset="0"/>
                <a:cs typeface="Arial" panose="020B0604020202020204" pitchFamily="34" charset="0"/>
              </a:rPr>
              <a:t>microarray</a:t>
            </a:r>
            <a:r>
              <a:rPr lang="fr-FR" i="1"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 intervention de l’équipe mobile d’antibiothérapie</a:t>
            </a: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621" y="2721910"/>
            <a:ext cx="6062758" cy="3462235"/>
          </a:xfrm>
          <a:prstGeom prst="rect">
            <a:avLst/>
          </a:prstGeom>
        </p:spPr>
      </p:pic>
      <p:sp>
        <p:nvSpPr>
          <p:cNvPr id="3" name="ZoneTexte 2"/>
          <p:cNvSpPr txBox="1"/>
          <p:nvPr/>
        </p:nvSpPr>
        <p:spPr>
          <a:xfrm>
            <a:off x="2631195" y="2980264"/>
            <a:ext cx="1002402" cy="261610"/>
          </a:xfrm>
          <a:prstGeom prst="rect">
            <a:avLst/>
          </a:prstGeom>
          <a:solidFill>
            <a:schemeClr val="bg1"/>
          </a:solidFill>
          <a:ln>
            <a:solidFill>
              <a:schemeClr val="bg1">
                <a:lumMod val="50000"/>
              </a:schemeClr>
            </a:solidFill>
          </a:ln>
        </p:spPr>
        <p:txBody>
          <a:bodyPr wrap="square" rtlCol="0">
            <a:spAutoFit/>
          </a:bodyPr>
          <a:lstStyle/>
          <a:p>
            <a:pPr algn="ctr"/>
            <a:r>
              <a:rPr lang="fr-FR" sz="1100" b="1" dirty="0" err="1">
                <a:solidFill>
                  <a:srgbClr val="660066"/>
                </a:solidFill>
                <a:latin typeface="Arial" panose="020B0604020202020204" pitchFamily="34" charset="0"/>
                <a:cs typeface="Arial" panose="020B0604020202020204" pitchFamily="34" charset="0"/>
              </a:rPr>
              <a:t>Ceftriaxone</a:t>
            </a:r>
            <a:endParaRPr lang="fr-FR" sz="1100" b="1" dirty="0">
              <a:solidFill>
                <a:srgbClr val="660066"/>
              </a:solidFill>
              <a:latin typeface="Arial" panose="020B0604020202020204" pitchFamily="34" charset="0"/>
              <a:cs typeface="Arial" panose="020B0604020202020204" pitchFamily="34" charset="0"/>
            </a:endParaRPr>
          </a:p>
        </p:txBody>
      </p:sp>
      <p:sp>
        <p:nvSpPr>
          <p:cNvPr id="12" name="ZoneTexte 11"/>
          <p:cNvSpPr txBox="1"/>
          <p:nvPr/>
        </p:nvSpPr>
        <p:spPr>
          <a:xfrm>
            <a:off x="3747542" y="2980264"/>
            <a:ext cx="857225" cy="261610"/>
          </a:xfrm>
          <a:prstGeom prst="rect">
            <a:avLst/>
          </a:prstGeom>
          <a:solidFill>
            <a:schemeClr val="bg1"/>
          </a:solidFill>
          <a:ln>
            <a:solidFill>
              <a:schemeClr val="bg1">
                <a:lumMod val="50000"/>
              </a:schemeClr>
            </a:solidFill>
          </a:ln>
        </p:spPr>
        <p:txBody>
          <a:bodyPr wrap="square" rtlCol="0">
            <a:spAutoFit/>
          </a:bodyPr>
          <a:lstStyle/>
          <a:p>
            <a:pPr algn="ctr"/>
            <a:r>
              <a:rPr lang="fr-FR" sz="1100" b="1" dirty="0" err="1">
                <a:solidFill>
                  <a:srgbClr val="660066"/>
                </a:solidFill>
                <a:latin typeface="Arial" panose="020B0604020202020204" pitchFamily="34" charset="0"/>
                <a:cs typeface="Arial" panose="020B0604020202020204" pitchFamily="34" charset="0"/>
              </a:rPr>
              <a:t>Céfépime</a:t>
            </a:r>
            <a:endParaRPr lang="fr-FR" sz="1100" b="1" dirty="0">
              <a:solidFill>
                <a:srgbClr val="660066"/>
              </a:solidFill>
              <a:latin typeface="Arial" panose="020B0604020202020204" pitchFamily="34" charset="0"/>
              <a:cs typeface="Arial" panose="020B0604020202020204" pitchFamily="34" charset="0"/>
            </a:endParaRPr>
          </a:p>
        </p:txBody>
      </p:sp>
      <p:sp>
        <p:nvSpPr>
          <p:cNvPr id="13" name="ZoneTexte 12"/>
          <p:cNvSpPr txBox="1"/>
          <p:nvPr/>
        </p:nvSpPr>
        <p:spPr>
          <a:xfrm>
            <a:off x="4695825" y="2980264"/>
            <a:ext cx="1080120" cy="430887"/>
          </a:xfrm>
          <a:prstGeom prst="rect">
            <a:avLst/>
          </a:prstGeom>
          <a:solidFill>
            <a:schemeClr val="bg1"/>
          </a:solidFill>
          <a:ln>
            <a:solidFill>
              <a:schemeClr val="bg1">
                <a:lumMod val="50000"/>
              </a:schemeClr>
            </a:solidFill>
          </a:ln>
        </p:spPr>
        <p:txBody>
          <a:bodyPr wrap="square" rtlCol="0">
            <a:spAutoFit/>
          </a:bodyPr>
          <a:lstStyle/>
          <a:p>
            <a:pPr algn="ctr"/>
            <a:r>
              <a:rPr lang="fr-FR" sz="1100" b="1" dirty="0" err="1">
                <a:solidFill>
                  <a:srgbClr val="660066"/>
                </a:solidFill>
                <a:latin typeface="Arial" panose="020B0604020202020204" pitchFamily="34" charset="0"/>
                <a:cs typeface="Arial" panose="020B0604020202020204" pitchFamily="34" charset="0"/>
              </a:rPr>
              <a:t>Pipéracilline</a:t>
            </a:r>
            <a:r>
              <a:rPr lang="fr-FR" sz="1100" b="1" dirty="0">
                <a:solidFill>
                  <a:srgbClr val="660066"/>
                </a:solidFill>
                <a:latin typeface="Arial" panose="020B0604020202020204" pitchFamily="34" charset="0"/>
                <a:cs typeface="Arial" panose="020B0604020202020204" pitchFamily="34" charset="0"/>
              </a:rPr>
              <a:t>/</a:t>
            </a:r>
            <a:r>
              <a:rPr lang="fr-FR" sz="1100" b="1" dirty="0" err="1">
                <a:solidFill>
                  <a:srgbClr val="660066"/>
                </a:solidFill>
                <a:latin typeface="Arial" panose="020B0604020202020204" pitchFamily="34" charset="0"/>
                <a:cs typeface="Arial" panose="020B0604020202020204" pitchFamily="34" charset="0"/>
              </a:rPr>
              <a:t>tazobactam</a:t>
            </a:r>
            <a:endParaRPr lang="fr-FR" sz="1100" b="1" dirty="0">
              <a:solidFill>
                <a:srgbClr val="660066"/>
              </a:solidFill>
              <a:latin typeface="Arial" panose="020B0604020202020204" pitchFamily="34" charset="0"/>
              <a:cs typeface="Arial" panose="020B0604020202020204" pitchFamily="34" charset="0"/>
            </a:endParaRPr>
          </a:p>
        </p:txBody>
      </p:sp>
      <p:sp>
        <p:nvSpPr>
          <p:cNvPr id="14" name="ZoneTexte 13"/>
          <p:cNvSpPr txBox="1"/>
          <p:nvPr/>
        </p:nvSpPr>
        <p:spPr>
          <a:xfrm>
            <a:off x="5872336" y="2980264"/>
            <a:ext cx="936104" cy="261610"/>
          </a:xfrm>
          <a:prstGeom prst="rect">
            <a:avLst/>
          </a:prstGeom>
          <a:solidFill>
            <a:schemeClr val="bg1"/>
          </a:solidFill>
          <a:ln>
            <a:solidFill>
              <a:schemeClr val="bg1">
                <a:lumMod val="50000"/>
              </a:schemeClr>
            </a:solidFill>
          </a:ln>
        </p:spPr>
        <p:txBody>
          <a:bodyPr wrap="square" rtlCol="0">
            <a:spAutoFit/>
          </a:bodyPr>
          <a:lstStyle/>
          <a:p>
            <a:pPr algn="ctr"/>
            <a:r>
              <a:rPr lang="fr-FR" sz="1100" b="1" dirty="0" err="1">
                <a:solidFill>
                  <a:srgbClr val="660066"/>
                </a:solidFill>
                <a:latin typeface="Arial" panose="020B0604020202020204" pitchFamily="34" charset="0"/>
                <a:cs typeface="Arial" panose="020B0604020202020204" pitchFamily="34" charset="0"/>
              </a:rPr>
              <a:t>Imipénème</a:t>
            </a:r>
            <a:endParaRPr lang="fr-FR" sz="1100" b="1" dirty="0">
              <a:solidFill>
                <a:srgbClr val="660066"/>
              </a:solidFill>
              <a:latin typeface="Arial" panose="020B0604020202020204" pitchFamily="34" charset="0"/>
              <a:cs typeface="Arial" panose="020B0604020202020204" pitchFamily="34" charset="0"/>
            </a:endParaRPr>
          </a:p>
        </p:txBody>
      </p:sp>
      <p:sp>
        <p:nvSpPr>
          <p:cNvPr id="8" name="ZoneTexte 7"/>
          <p:cNvSpPr txBox="1"/>
          <p:nvPr/>
        </p:nvSpPr>
        <p:spPr>
          <a:xfrm>
            <a:off x="7020272" y="3815306"/>
            <a:ext cx="1749197" cy="646331"/>
          </a:xfrm>
          <a:prstGeom prst="rect">
            <a:avLst/>
          </a:prstGeom>
          <a:noFill/>
        </p:spPr>
        <p:txBody>
          <a:bodyPr wrap="none" rtlCol="0">
            <a:spAutoFit/>
          </a:bodyPr>
          <a:lstStyle/>
          <a:p>
            <a:r>
              <a:rPr lang="fr-FR" dirty="0">
                <a:solidFill>
                  <a:schemeClr val="tx1">
                    <a:lumMod val="50000"/>
                    <a:lumOff val="50000"/>
                  </a:schemeClr>
                </a:solidFill>
                <a:latin typeface="Arial" panose="020B0604020202020204" pitchFamily="34" charset="0"/>
                <a:cs typeface="Arial" panose="020B0604020202020204" pitchFamily="34" charset="0"/>
                <a:sym typeface="Webdings" panose="05030102010509060703" pitchFamily="18" charset="2"/>
              </a:rPr>
              <a:t></a:t>
            </a:r>
            <a:r>
              <a:rPr lang="fr-FR" dirty="0">
                <a:latin typeface="Arial" panose="020B0604020202020204" pitchFamily="34" charset="0"/>
                <a:cs typeface="Arial" panose="020B0604020202020204" pitchFamily="34" charset="0"/>
                <a:sym typeface="Webdings" panose="05030102010509060703" pitchFamily="18" charset="2"/>
              </a:rPr>
              <a:t>  </a:t>
            </a:r>
            <a:r>
              <a:rPr lang="fr-FR" dirty="0">
                <a:latin typeface="Arial" panose="020B0604020202020204" pitchFamily="34" charset="0"/>
                <a:cs typeface="Arial" panose="020B0604020202020204" pitchFamily="34" charset="0"/>
              </a:rPr>
              <a:t>Contrôle</a:t>
            </a:r>
          </a:p>
          <a:p>
            <a:r>
              <a:rPr lang="fr-FR" dirty="0">
                <a:solidFill>
                  <a:schemeClr val="bg1">
                    <a:lumMod val="75000"/>
                  </a:schemeClr>
                </a:solidFill>
                <a:latin typeface="Arial" panose="020B0604020202020204" pitchFamily="34" charset="0"/>
                <a:cs typeface="Arial" panose="020B0604020202020204" pitchFamily="34" charset="0"/>
                <a:sym typeface="Webdings" panose="05030102010509060703" pitchFamily="18" charset="2"/>
              </a:rPr>
              <a:t></a:t>
            </a:r>
            <a:r>
              <a:rPr lang="fr-FR" dirty="0">
                <a:latin typeface="Arial" panose="020B0604020202020204" pitchFamily="34" charset="0"/>
                <a:cs typeface="Arial" panose="020B0604020202020204" pitchFamily="34" charset="0"/>
                <a:sym typeface="Webdings" panose="05030102010509060703" pitchFamily="18" charset="2"/>
              </a:rPr>
              <a:t>  </a:t>
            </a:r>
            <a:r>
              <a:rPr lang="fr-FR" dirty="0">
                <a:latin typeface="Arial" panose="020B0604020202020204" pitchFamily="34" charset="0"/>
                <a:cs typeface="Arial" panose="020B0604020202020204" pitchFamily="34" charset="0"/>
              </a:rPr>
              <a:t>Intervention</a:t>
            </a: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17596837"/>
      </p:ext>
    </p:extLst>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423" y="2564904"/>
            <a:ext cx="8136904" cy="2329042"/>
          </a:xfrm>
          <a:prstGeom prst="rect">
            <a:avLst/>
          </a:prstGeom>
        </p:spPr>
      </p:pic>
      <p:pic>
        <p:nvPicPr>
          <p:cNvPr id="2053" name="Picture 5"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657" y="91627"/>
            <a:ext cx="828675" cy="828675"/>
          </a:xfrm>
          <a:prstGeom prst="rect">
            <a:avLst/>
          </a:prstGeom>
          <a:noFill/>
          <a:effectLst>
            <a:outerShdw blurRad="50800" dist="38100" dir="2700000" algn="tl" rotWithShape="0">
              <a:srgbClr val="660066">
                <a:alpha val="40000"/>
              </a:srgbClr>
            </a:outerShdw>
          </a:effectLst>
          <a:extLst>
            <a:ext uri="{909E8E84-426E-40DD-AFC4-6F175D3DCCD1}">
              <a14:hiddenFill xmlns:a14="http://schemas.microsoft.com/office/drawing/2010/main">
                <a:solidFill>
                  <a:srgbClr val="FFFFFF"/>
                </a:solidFill>
              </a14:hiddenFill>
            </a:ext>
          </a:extLst>
        </p:spPr>
      </p:pic>
      <p:pic>
        <p:nvPicPr>
          <p:cNvPr id="2055" name="Picture 7"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288" y="1237709"/>
            <a:ext cx="1621044" cy="504056"/>
          </a:xfrm>
          <a:prstGeom prst="rect">
            <a:avLst/>
          </a:prstGeom>
          <a:noFill/>
          <a:effectLst>
            <a:outerShdw blurRad="50800" dist="38100" dir="2700000" algn="tl" rotWithShape="0">
              <a:srgbClr val="660066">
                <a:alpha val="40000"/>
              </a:srgbClr>
            </a:outerShdw>
          </a:effectLst>
          <a:extLst>
            <a:ext uri="{909E8E84-426E-40DD-AFC4-6F175D3DCCD1}">
              <a14:hiddenFill xmlns:a14="http://schemas.microsoft.com/office/drawing/2010/main">
                <a:solidFill>
                  <a:srgbClr val="FFFFFF"/>
                </a:solidFill>
              </a14:hiddenFill>
            </a:ext>
          </a:extLst>
        </p:spPr>
      </p:pic>
      <p:sp>
        <p:nvSpPr>
          <p:cNvPr id="7"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8"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1" y="91627"/>
            <a:ext cx="6693355" cy="1650138"/>
          </a:xfrm>
          <a:prstGeom prst="rect">
            <a:avLst/>
          </a:prstGeom>
          <a:effectLst>
            <a:outerShdw blurRad="50800" dist="38100" dir="2700000" algn="tl" rotWithShape="0">
              <a:srgbClr val="660066">
                <a:alpha val="40000"/>
              </a:srgbClr>
            </a:outerShdw>
          </a:effectLst>
        </p:spPr>
      </p:pic>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288" y="6026829"/>
            <a:ext cx="1680786" cy="429534"/>
          </a:xfrm>
          <a:prstGeom prst="rect">
            <a:avLst/>
          </a:prstGeom>
          <a:effectLst>
            <a:outerShdw blurRad="50800" dist="38100" dir="2700000" algn="tl" rotWithShape="0">
              <a:srgbClr val="660066">
                <a:alpha val="40000"/>
              </a:srgbClr>
            </a:outerShdw>
          </a:effectLst>
        </p:spPr>
      </p:pic>
      <p:sp>
        <p:nvSpPr>
          <p:cNvPr id="12" name="AutoShape 2" descr="Résultat de recherche d'images pour &quot;surviving sepsis campaign&quot;"/>
          <p:cNvSpPr>
            <a:spLocks noChangeAspect="1" noChangeArrowheads="1"/>
          </p:cNvSpPr>
          <p:nvPr/>
        </p:nvSpPr>
        <p:spPr bwMode="auto">
          <a:xfrm>
            <a:off x="2190750" y="2781300"/>
            <a:ext cx="4762500" cy="1295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AutoShape 8" descr="Résultat de recherche d'images pour &quot;surviving sepsis campaign&quot;"/>
          <p:cNvSpPr>
            <a:spLocks noChangeAspect="1" noChangeArrowheads="1"/>
          </p:cNvSpPr>
          <p:nvPr/>
        </p:nvSpPr>
        <p:spPr bwMode="auto">
          <a:xfrm>
            <a:off x="899592" y="4785695"/>
            <a:ext cx="4762500" cy="1295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6" name="Image 15"/>
          <p:cNvPicPr>
            <a:picLocks noChangeAspect="1"/>
          </p:cNvPicPr>
          <p:nvPr/>
        </p:nvPicPr>
        <p:blipFill>
          <a:blip r:embed="rId9"/>
          <a:stretch>
            <a:fillRect/>
          </a:stretch>
        </p:blipFill>
        <p:spPr>
          <a:xfrm>
            <a:off x="285750" y="5528699"/>
            <a:ext cx="2990106" cy="807329"/>
          </a:xfrm>
          <a:prstGeom prst="rect">
            <a:avLst/>
          </a:prstGeom>
        </p:spPr>
      </p:pic>
      <p:sp>
        <p:nvSpPr>
          <p:cNvPr id="17" name="Rectangle 16"/>
          <p:cNvSpPr/>
          <p:nvPr/>
        </p:nvSpPr>
        <p:spPr>
          <a:xfrm>
            <a:off x="4067944" y="3141093"/>
            <a:ext cx="4320480" cy="432048"/>
          </a:xfrm>
          <a:prstGeom prst="rect">
            <a:avLst/>
          </a:prstGeom>
          <a:solidFill>
            <a:srgbClr val="6600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1115616" y="3573141"/>
            <a:ext cx="7272808" cy="432048"/>
          </a:xfrm>
          <a:prstGeom prst="rect">
            <a:avLst/>
          </a:prstGeom>
          <a:solidFill>
            <a:srgbClr val="6600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1125896" y="4001998"/>
            <a:ext cx="887661" cy="432048"/>
          </a:xfrm>
          <a:prstGeom prst="rect">
            <a:avLst/>
          </a:prstGeom>
          <a:solidFill>
            <a:srgbClr val="6600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0248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225" y="93104"/>
            <a:ext cx="7560840" cy="1665460"/>
          </a:xfrm>
          <a:prstGeom prst="rect">
            <a:avLst/>
          </a:prstGeom>
          <a:effectLst>
            <a:outerShdw blurRad="50800" dist="38100" dir="5400000" algn="t" rotWithShape="0">
              <a:srgbClr val="660066">
                <a:alpha val="40000"/>
              </a:srgbClr>
            </a:outerShdw>
          </a:effectLst>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225" y="1893304"/>
            <a:ext cx="3024335" cy="226957"/>
          </a:xfrm>
          <a:prstGeom prst="rect">
            <a:avLst/>
          </a:prstGeom>
          <a:effectLst>
            <a:outerShdw blurRad="50800" dist="38100" dir="5400000" algn="t" rotWithShape="0">
              <a:srgbClr val="660066">
                <a:alpha val="40000"/>
              </a:srgbClr>
            </a:outerShdw>
          </a:effectLst>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648" y="2892760"/>
            <a:ext cx="4112473" cy="3262722"/>
          </a:xfrm>
          <a:prstGeom prst="rect">
            <a:avLst/>
          </a:prstGeom>
        </p:spPr>
      </p:pic>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0" y="2892760"/>
            <a:ext cx="4384548" cy="3262721"/>
          </a:xfrm>
          <a:prstGeom prst="rect">
            <a:avLst/>
          </a:prstGeom>
        </p:spPr>
      </p:pic>
      <p:sp>
        <p:nvSpPr>
          <p:cNvPr id="9" name="ZoneTexte 8"/>
          <p:cNvSpPr txBox="1"/>
          <p:nvPr/>
        </p:nvSpPr>
        <p:spPr>
          <a:xfrm>
            <a:off x="224225" y="2215399"/>
            <a:ext cx="8663320" cy="646331"/>
          </a:xfrm>
          <a:prstGeom prst="rect">
            <a:avLst/>
          </a:prstGeom>
          <a:noFill/>
        </p:spPr>
        <p:txBody>
          <a:bodyPr wrap="square" rtlCol="0">
            <a:spAutoFit/>
          </a:bodyPr>
          <a:lstStyle/>
          <a:p>
            <a:pPr algn="ctr"/>
            <a:r>
              <a:rPr lang="fr-FR" b="1" dirty="0">
                <a:solidFill>
                  <a:srgbClr val="00009A"/>
                </a:solidFill>
                <a:latin typeface="Arial" panose="020B0604020202020204" pitchFamily="34" charset="0"/>
                <a:cs typeface="Arial" panose="020B0604020202020204" pitchFamily="34" charset="0"/>
              </a:rPr>
              <a:t>Hémoculture positive à staphylocoque : </a:t>
            </a:r>
            <a:r>
              <a:rPr lang="fr-FR" dirty="0">
                <a:latin typeface="Arial" panose="020B0604020202020204" pitchFamily="34" charset="0"/>
                <a:cs typeface="Arial" panose="020B0604020202020204" pitchFamily="34" charset="0"/>
              </a:rPr>
              <a:t>prise en charge conventionnelle </a:t>
            </a:r>
          </a:p>
          <a:p>
            <a:pPr algn="ctr"/>
            <a:r>
              <a:rPr lang="fr-FR" dirty="0">
                <a:latin typeface="Arial" panose="020B0604020202020204" pitchFamily="34" charset="0"/>
                <a:cs typeface="Arial" panose="020B0604020202020204" pitchFamily="34" charset="0"/>
              </a:rPr>
              <a:t>versus PCR en temps réel (</a:t>
            </a:r>
            <a:r>
              <a:rPr lang="fr-FR" i="1" dirty="0">
                <a:latin typeface="Arial" panose="020B0604020202020204" pitchFamily="34" charset="0"/>
                <a:cs typeface="Arial" panose="020B0604020202020204" pitchFamily="34" charset="0"/>
              </a:rPr>
              <a:t>S. aureus</a:t>
            </a:r>
            <a:r>
              <a:rPr lang="fr-FR" dirty="0">
                <a:latin typeface="Arial" panose="020B0604020202020204" pitchFamily="34" charset="0"/>
                <a:cs typeface="Arial" panose="020B0604020202020204" pitchFamily="34" charset="0"/>
              </a:rPr>
              <a:t>/SCN, </a:t>
            </a:r>
            <a:r>
              <a:rPr lang="fr-FR" i="1" dirty="0" err="1">
                <a:latin typeface="Arial" panose="020B0604020202020204" pitchFamily="34" charset="0"/>
                <a:cs typeface="Arial" panose="020B0604020202020204" pitchFamily="34" charset="0"/>
              </a:rPr>
              <a:t>mecA</a:t>
            </a:r>
            <a:r>
              <a:rPr lang="fr-FR" dirty="0">
                <a:latin typeface="Arial" panose="020B0604020202020204" pitchFamily="34" charset="0"/>
                <a:cs typeface="Arial" panose="020B0604020202020204" pitchFamily="34" charset="0"/>
              </a:rPr>
              <a:t> +/-)</a:t>
            </a:r>
          </a:p>
        </p:txBody>
      </p:sp>
      <p:sp>
        <p:nvSpPr>
          <p:cNvPr id="7" name="ZoneTexte 6"/>
          <p:cNvSpPr txBox="1"/>
          <p:nvPr/>
        </p:nvSpPr>
        <p:spPr>
          <a:xfrm>
            <a:off x="153781" y="6210073"/>
            <a:ext cx="8853706" cy="369332"/>
          </a:xfrm>
          <a:prstGeom prst="rect">
            <a:avLst/>
          </a:prstGeom>
          <a:noFill/>
        </p:spPr>
        <p:txBody>
          <a:bodyPr wrap="none" rtlCol="0">
            <a:spAutoFit/>
          </a:bodyPr>
          <a:lstStyle/>
          <a:p>
            <a:pPr algn="ctr"/>
            <a:r>
              <a:rPr lang="fr-FR" b="1" dirty="0">
                <a:latin typeface="Arial" panose="020B0604020202020204" pitchFamily="34" charset="0"/>
                <a:cs typeface="Arial" panose="020B0604020202020204" pitchFamily="34" charset="0"/>
              </a:rPr>
              <a:t>Délai d’antibiothérapie « optimale » </a:t>
            </a:r>
            <a:r>
              <a:rPr lang="fr-FR" dirty="0">
                <a:latin typeface="Arial" panose="020B0604020202020204" pitchFamily="34" charset="0"/>
                <a:cs typeface="Arial" panose="020B0604020202020204" pitchFamily="34" charset="0"/>
              </a:rPr>
              <a:t>(</a:t>
            </a:r>
            <a:r>
              <a:rPr lang="fr-FR" dirty="0" err="1">
                <a:latin typeface="Arial" panose="020B0604020202020204" pitchFamily="34" charset="0"/>
                <a:cs typeface="Arial" panose="020B0604020202020204" pitchFamily="34" charset="0"/>
              </a:rPr>
              <a:t>oxa</a:t>
            </a:r>
            <a:r>
              <a:rPr lang="fr-FR" dirty="0">
                <a:latin typeface="Arial" panose="020B0604020202020204" pitchFamily="34" charset="0"/>
                <a:cs typeface="Arial" panose="020B0604020202020204" pitchFamily="34" charset="0"/>
              </a:rPr>
              <a:t>/C1G si </a:t>
            </a:r>
            <a:r>
              <a:rPr lang="fr-FR" dirty="0" err="1">
                <a:latin typeface="Arial" panose="020B0604020202020204" pitchFamily="34" charset="0"/>
                <a:cs typeface="Arial" panose="020B0604020202020204" pitchFamily="34" charset="0"/>
              </a:rPr>
              <a:t>méti-S</a:t>
            </a:r>
            <a:r>
              <a:rPr lang="fr-FR" dirty="0">
                <a:latin typeface="Arial" panose="020B0604020202020204" pitchFamily="34" charset="0"/>
                <a:cs typeface="Arial" panose="020B0604020202020204" pitchFamily="34" charset="0"/>
              </a:rPr>
              <a:t> ou vancomycine si </a:t>
            </a:r>
            <a:r>
              <a:rPr lang="fr-FR" dirty="0" err="1">
                <a:latin typeface="Arial" panose="020B0604020202020204" pitchFamily="34" charset="0"/>
                <a:cs typeface="Arial" panose="020B0604020202020204" pitchFamily="34" charset="0"/>
              </a:rPr>
              <a:t>méti</a:t>
            </a:r>
            <a:r>
              <a:rPr lang="fr-FR" dirty="0">
                <a:latin typeface="Arial" panose="020B0604020202020204" pitchFamily="34" charset="0"/>
                <a:cs typeface="Arial" panose="020B0604020202020204" pitchFamily="34" charset="0"/>
              </a:rPr>
              <a:t>-R)</a:t>
            </a: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00659205"/>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4053" y="2420888"/>
            <a:ext cx="6569461" cy="2337101"/>
          </a:xfrm>
          <a:prstGeom prst="rect">
            <a:avLst/>
          </a:prstGeom>
        </p:spPr>
      </p:pic>
      <p:sp>
        <p:nvSpPr>
          <p:cNvPr id="5" name="ZoneTexte 4"/>
          <p:cNvSpPr txBox="1"/>
          <p:nvPr/>
        </p:nvSpPr>
        <p:spPr>
          <a:xfrm>
            <a:off x="589131" y="83450"/>
            <a:ext cx="7999306" cy="1107996"/>
          </a:xfrm>
          <a:prstGeom prst="rect">
            <a:avLst/>
          </a:prstGeom>
          <a:noFill/>
        </p:spPr>
        <p:txBody>
          <a:bodyPr wrap="none" rtlCol="0">
            <a:spAutoFit/>
          </a:bodyPr>
          <a:lstStyle/>
          <a:p>
            <a:pPr algn="ctr">
              <a:lnSpc>
                <a:spcPct val="150000"/>
              </a:lnSpc>
            </a:pPr>
            <a:r>
              <a:rPr lang="fr-FR" sz="2400" b="1" dirty="0">
                <a:solidFill>
                  <a:srgbClr val="000066"/>
                </a:solidFill>
                <a:latin typeface="Arial" panose="020B0604020202020204" pitchFamily="34" charset="0"/>
                <a:cs typeface="Arial" panose="020B0604020202020204" pitchFamily="34" charset="0"/>
              </a:rPr>
              <a:t>Identification des pathogènes par PNA-FISH</a:t>
            </a:r>
          </a:p>
          <a:p>
            <a:pPr algn="ctr">
              <a:lnSpc>
                <a:spcPct val="150000"/>
              </a:lnSpc>
            </a:pPr>
            <a:r>
              <a:rPr lang="en-US" sz="2000" i="1" dirty="0">
                <a:latin typeface="Arial" panose="020B0604020202020204" pitchFamily="34" charset="0"/>
                <a:cs typeface="Arial" panose="020B0604020202020204" pitchFamily="34" charset="0"/>
              </a:rPr>
              <a:t>Fluorescence in Situ Hybridization using Peptide Nucleic Acid probes</a:t>
            </a:r>
            <a:endParaRPr lang="fr-FR" sz="2000" b="1" i="1" dirty="0">
              <a:solidFill>
                <a:srgbClr val="000066"/>
              </a:solidFill>
              <a:latin typeface="Arial" panose="020B0604020202020204" pitchFamily="34" charset="0"/>
              <a:cs typeface="Arial" panose="020B0604020202020204" pitchFamily="34" charset="0"/>
            </a:endParaRPr>
          </a:p>
        </p:txBody>
      </p:sp>
      <p:sp>
        <p:nvSpPr>
          <p:cNvPr id="6" name="Text Box 3"/>
          <p:cNvSpPr txBox="1">
            <a:spLocks noChangeArrowheads="1"/>
          </p:cNvSpPr>
          <p:nvPr/>
        </p:nvSpPr>
        <p:spPr bwMode="auto">
          <a:xfrm>
            <a:off x="16784" y="1268760"/>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lIns="91396" tIns="45700" rIns="91396" bIns="457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cs typeface="Arial" panose="020B0604020202020204" pitchFamily="34" charset="0"/>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8579469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332656"/>
            <a:ext cx="8222433" cy="1444413"/>
          </a:xfrm>
          <a:prstGeom prst="rect">
            <a:avLst/>
          </a:prstGeom>
          <a:effectLst>
            <a:outerShdw blurRad="50800" dist="38100" dir="2700000" algn="tl" rotWithShape="0">
              <a:srgbClr val="660066">
                <a:alpha val="40000"/>
              </a:srgbClr>
            </a:outerShdw>
          </a:effectLst>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680" y="1916832"/>
            <a:ext cx="3365385" cy="308156"/>
          </a:xfrm>
          <a:prstGeom prst="rect">
            <a:avLst/>
          </a:prstGeom>
          <a:effectLst>
            <a:outerShdw blurRad="50800" dist="38100" dir="2700000" algn="tl" rotWithShape="0">
              <a:srgbClr val="660066">
                <a:alpha val="40000"/>
              </a:srgbClr>
            </a:outerShdw>
          </a:effectLst>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1263" y="2253355"/>
            <a:ext cx="5981473" cy="4299975"/>
          </a:xfrm>
          <a:prstGeom prst="rect">
            <a:avLst/>
          </a:prstGeom>
        </p:spPr>
      </p:pic>
      <p:sp>
        <p:nvSpPr>
          <p:cNvPr id="7" name="Rectangle à coins arrondis 6"/>
          <p:cNvSpPr/>
          <p:nvPr/>
        </p:nvSpPr>
        <p:spPr>
          <a:xfrm>
            <a:off x="372780" y="3044739"/>
            <a:ext cx="8352926" cy="1628587"/>
          </a:xfrm>
          <a:prstGeom prst="roundRect">
            <a:avLst/>
          </a:prstGeom>
          <a:solidFill>
            <a:srgbClr val="000066">
              <a:alpha val="80000"/>
            </a:srgbClr>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Arial" panose="020B0604020202020204" pitchFamily="34" charset="0"/>
                <a:cs typeface="Arial" panose="020B0604020202020204" pitchFamily="34" charset="0"/>
              </a:rPr>
              <a:t>Diagnostic microbiologique rapide : peu utile en l’absence d’expérience (personnelle, équipe mobile) sur la conduite de l’antibiothérapie </a:t>
            </a:r>
          </a:p>
        </p:txBody>
      </p:sp>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78970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018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925" y="1115784"/>
            <a:ext cx="8372848" cy="5208404"/>
          </a:xfrm>
          <a:prstGeom prst="rect">
            <a:avLst/>
          </a:prstGeom>
        </p:spPr>
      </p:pic>
      <p:sp>
        <p:nvSpPr>
          <p:cNvPr id="9" name="Rectangle 8"/>
          <p:cNvSpPr/>
          <p:nvPr/>
        </p:nvSpPr>
        <p:spPr>
          <a:xfrm>
            <a:off x="4516008" y="6231092"/>
            <a:ext cx="4475905" cy="307777"/>
          </a:xfrm>
          <a:prstGeom prst="rect">
            <a:avLst/>
          </a:prstGeom>
          <a:solidFill>
            <a:schemeClr val="bg1"/>
          </a:solidFill>
          <a:effectLst>
            <a:outerShdw blurRad="50800" dist="38100" dir="2700000" algn="tl" rotWithShape="0">
              <a:srgbClr val="660066">
                <a:alpha val="40000"/>
              </a:srgbClr>
            </a:outerShdw>
          </a:effectLst>
        </p:spPr>
        <p:txBody>
          <a:bodyPr wrap="none">
            <a:spAutoFit/>
          </a:bodyPr>
          <a:lstStyle/>
          <a:p>
            <a:pPr algn="r"/>
            <a:r>
              <a:rPr lang="fr-FR" sz="1400" b="1" dirty="0" err="1">
                <a:latin typeface="Arial" panose="020B0604020202020204" pitchFamily="34" charset="0"/>
                <a:cs typeface="Arial" panose="020B0604020202020204" pitchFamily="34" charset="0"/>
              </a:rPr>
              <a:t>Opota</a:t>
            </a:r>
            <a:r>
              <a:rPr lang="fr-FR" sz="1400" b="1" dirty="0">
                <a:latin typeface="Arial" panose="020B0604020202020204" pitchFamily="34" charset="0"/>
                <a:cs typeface="Arial" panose="020B0604020202020204" pitchFamily="34" charset="0"/>
              </a:rPr>
              <a:t> et al. </a:t>
            </a:r>
            <a:r>
              <a:rPr lang="fr-FR" sz="1400" b="1" i="1" dirty="0">
                <a:latin typeface="Arial" panose="020B0604020202020204" pitchFamily="34" charset="0"/>
                <a:cs typeface="Arial" panose="020B0604020202020204" pitchFamily="34" charset="0"/>
              </a:rPr>
              <a:t>Clin </a:t>
            </a:r>
            <a:r>
              <a:rPr lang="fr-FR" sz="1400" b="1" i="1" dirty="0" err="1">
                <a:latin typeface="Arial" panose="020B0604020202020204" pitchFamily="34" charset="0"/>
                <a:cs typeface="Arial" panose="020B0604020202020204" pitchFamily="34" charset="0"/>
              </a:rPr>
              <a:t>Microbiol</a:t>
            </a:r>
            <a:r>
              <a:rPr lang="fr-FR" sz="1400" b="1" i="1" dirty="0">
                <a:latin typeface="Arial" panose="020B0604020202020204" pitchFamily="34" charset="0"/>
                <a:cs typeface="Arial" panose="020B0604020202020204" pitchFamily="34" charset="0"/>
              </a:rPr>
              <a:t> Infect</a:t>
            </a:r>
            <a:r>
              <a:rPr lang="fr-FR" sz="1400" b="1" dirty="0">
                <a:latin typeface="Arial" panose="020B0604020202020204" pitchFamily="34" charset="0"/>
                <a:cs typeface="Arial" panose="020B0604020202020204" pitchFamily="34" charset="0"/>
              </a:rPr>
              <a:t> 2015; 21: 313–322</a:t>
            </a:r>
          </a:p>
        </p:txBody>
      </p:sp>
      <p:sp>
        <p:nvSpPr>
          <p:cNvPr id="8" name="Rectangle : coins arrondis 7"/>
          <p:cNvSpPr/>
          <p:nvPr/>
        </p:nvSpPr>
        <p:spPr>
          <a:xfrm>
            <a:off x="3807208" y="1536508"/>
            <a:ext cx="854029" cy="4680520"/>
          </a:xfrm>
          <a:prstGeom prst="roundRect">
            <a:avLst/>
          </a:prstGeom>
          <a:solidFill>
            <a:srgbClr val="660066">
              <a:alpha val="10000"/>
            </a:srgbClr>
          </a:solidFill>
          <a:ln w="127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284342" y="221936"/>
            <a:ext cx="8562717" cy="707886"/>
          </a:xfrm>
          <a:prstGeom prst="rect">
            <a:avLst/>
          </a:prstGeom>
          <a:solidFill>
            <a:schemeClr val="bg1"/>
          </a:solidFill>
          <a:effectLst>
            <a:outerShdw blurRad="50800" dist="38100" dir="2700000" algn="tl" rotWithShape="0">
              <a:srgbClr val="00009A">
                <a:alpha val="40000"/>
              </a:srgbClr>
            </a:outerShdw>
          </a:effectLst>
        </p:spPr>
        <p:txBody>
          <a:bodyPr wrap="square" rtlCol="0">
            <a:spAutoFit/>
          </a:bodyPr>
          <a:lstStyle/>
          <a:p>
            <a:pPr algn="ctr"/>
            <a:r>
              <a:rPr lang="fr-FR" sz="2000" b="1" dirty="0" err="1">
                <a:latin typeface="Arial" panose="020B0604020202020204" pitchFamily="34" charset="0"/>
                <a:cs typeface="Arial" panose="020B0604020202020204" pitchFamily="34" charset="0"/>
              </a:rPr>
              <a:t>Comercially</a:t>
            </a:r>
            <a:r>
              <a:rPr lang="fr-FR" sz="2000" b="1" dirty="0">
                <a:latin typeface="Arial" panose="020B0604020202020204" pitchFamily="34" charset="0"/>
                <a:cs typeface="Arial" panose="020B0604020202020204" pitchFamily="34" charset="0"/>
              </a:rPr>
              <a:t> </a:t>
            </a:r>
            <a:r>
              <a:rPr lang="fr-FR" sz="2000" b="1" dirty="0" err="1">
                <a:latin typeface="Arial" panose="020B0604020202020204" pitchFamily="34" charset="0"/>
                <a:cs typeface="Arial" panose="020B0604020202020204" pitchFamily="34" charset="0"/>
              </a:rPr>
              <a:t>available</a:t>
            </a:r>
            <a:r>
              <a:rPr lang="fr-FR" sz="2000" b="1" dirty="0">
                <a:latin typeface="Arial" panose="020B0604020202020204" pitchFamily="34" charset="0"/>
                <a:cs typeface="Arial" panose="020B0604020202020204" pitchFamily="34" charset="0"/>
              </a:rPr>
              <a:t> </a:t>
            </a:r>
            <a:r>
              <a:rPr lang="fr-FR" sz="2000" b="1" dirty="0" err="1">
                <a:latin typeface="Arial" panose="020B0604020202020204" pitchFamily="34" charset="0"/>
                <a:cs typeface="Arial" panose="020B0604020202020204" pitchFamily="34" charset="0"/>
              </a:rPr>
              <a:t>systems</a:t>
            </a:r>
            <a:r>
              <a:rPr lang="fr-FR" sz="2000" b="1" dirty="0">
                <a:latin typeface="Arial" panose="020B0604020202020204" pitchFamily="34" charset="0"/>
                <a:cs typeface="Arial" panose="020B0604020202020204" pitchFamily="34" charset="0"/>
              </a:rPr>
              <a:t> for the identification of </a:t>
            </a:r>
            <a:r>
              <a:rPr lang="fr-FR" sz="2000" b="1" dirty="0" err="1">
                <a:latin typeface="Arial" panose="020B0604020202020204" pitchFamily="34" charset="0"/>
                <a:cs typeface="Arial" panose="020B0604020202020204" pitchFamily="34" charset="0"/>
              </a:rPr>
              <a:t>pathogens</a:t>
            </a:r>
            <a:r>
              <a:rPr lang="fr-FR" sz="2000" b="1" dirty="0">
                <a:latin typeface="Arial" panose="020B0604020202020204" pitchFamily="34" charset="0"/>
                <a:cs typeface="Arial" panose="020B0604020202020204" pitchFamily="34" charset="0"/>
              </a:rPr>
              <a:t> </a:t>
            </a:r>
            <a:r>
              <a:rPr lang="fr-FR" sz="2000" b="1" dirty="0" err="1">
                <a:latin typeface="Arial" panose="020B0604020202020204" pitchFamily="34" charset="0"/>
                <a:cs typeface="Arial" panose="020B0604020202020204" pitchFamily="34" charset="0"/>
              </a:rPr>
              <a:t>from</a:t>
            </a:r>
            <a:r>
              <a:rPr lang="fr-FR" sz="2000" b="1" dirty="0">
                <a:latin typeface="Arial" panose="020B0604020202020204" pitchFamily="34" charset="0"/>
                <a:cs typeface="Arial" panose="020B0604020202020204" pitchFamily="34" charset="0"/>
              </a:rPr>
              <a:t> </a:t>
            </a:r>
            <a:r>
              <a:rPr lang="fr-FR" sz="2000" b="1" u="sng" dirty="0">
                <a:latin typeface="Arial" panose="020B0604020202020204" pitchFamily="34" charset="0"/>
                <a:cs typeface="Arial" panose="020B0604020202020204" pitchFamily="34" charset="0"/>
              </a:rPr>
              <a:t>positive</a:t>
            </a:r>
            <a:r>
              <a:rPr lang="fr-FR" sz="2000" b="1" dirty="0">
                <a:latin typeface="Arial" panose="020B0604020202020204" pitchFamily="34" charset="0"/>
                <a:cs typeface="Arial" panose="020B0604020202020204" pitchFamily="34" charset="0"/>
              </a:rPr>
              <a:t> </a:t>
            </a:r>
            <a:r>
              <a:rPr lang="fr-FR" sz="2000" b="1" dirty="0" err="1">
                <a:latin typeface="Arial" panose="020B0604020202020204" pitchFamily="34" charset="0"/>
                <a:cs typeface="Arial" panose="020B0604020202020204" pitchFamily="34" charset="0"/>
              </a:rPr>
              <a:t>blood</a:t>
            </a:r>
            <a:r>
              <a:rPr lang="fr-FR" sz="2000" b="1" dirty="0">
                <a:latin typeface="Arial" panose="020B0604020202020204" pitchFamily="34" charset="0"/>
                <a:cs typeface="Arial" panose="020B0604020202020204" pitchFamily="34" charset="0"/>
              </a:rPr>
              <a:t> cultures</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5409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7088"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88640"/>
            <a:ext cx="7786993" cy="1894574"/>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224" y="6202480"/>
            <a:ext cx="8712968" cy="282021"/>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873" y="3395592"/>
            <a:ext cx="4320480" cy="2320462"/>
          </a:xfrm>
          <a:prstGeom prst="rect">
            <a:avLst/>
          </a:prstGeom>
          <a:noFill/>
          <a:ln>
            <a:noFill/>
          </a:ln>
          <a:effectLst>
            <a:outerShdw blurRad="50800" dist="38100" dir="2700000" algn="tl" rotWithShape="0">
              <a:srgbClr val="00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22832" y="2402535"/>
            <a:ext cx="8897543" cy="646331"/>
          </a:xfrm>
          <a:prstGeom prst="rect">
            <a:avLst/>
          </a:prstGeom>
          <a:noFill/>
        </p:spPr>
        <p:txBody>
          <a:bodyPr wrap="square" rtlCol="0">
            <a:spAutoFit/>
          </a:bodyPr>
          <a:lstStyle/>
          <a:p>
            <a:pPr algn="ctr"/>
            <a:r>
              <a:rPr lang="fr-FR" b="1" dirty="0">
                <a:solidFill>
                  <a:srgbClr val="000066"/>
                </a:solidFill>
                <a:latin typeface="Arial" panose="020B0604020202020204" pitchFamily="34" charset="0"/>
                <a:cs typeface="Arial" panose="020B0604020202020204" pitchFamily="34" charset="0"/>
              </a:rPr>
              <a:t>Détection rapide (&lt; 2h) des souches productrices de BLSE à partir des cultures H12-H24</a:t>
            </a:r>
            <a:r>
              <a:rPr lang="fr-FR" dirty="0">
                <a:latin typeface="Arial" panose="020B0604020202020204" pitchFamily="34" charset="0"/>
                <a:cs typeface="Arial" panose="020B0604020202020204" pitchFamily="34" charset="0"/>
              </a:rPr>
              <a:t>, sans attendre l’antibiogramme (tests biochimiques/</a:t>
            </a:r>
            <a:r>
              <a:rPr lang="fr-FR" dirty="0" err="1">
                <a:latin typeface="Arial" panose="020B0604020202020204" pitchFamily="34" charset="0"/>
                <a:cs typeface="Arial" panose="020B0604020202020204" pitchFamily="34" charset="0"/>
              </a:rPr>
              <a:t>chromogéniques</a:t>
            </a:r>
            <a:r>
              <a:rPr lang="fr-FR" dirty="0">
                <a:latin typeface="Arial" panose="020B0604020202020204" pitchFamily="34" charset="0"/>
                <a:cs typeface="Arial" panose="020B0604020202020204" pitchFamily="34" charset="0"/>
              </a:rPr>
              <a:t>)</a:t>
            </a:r>
          </a:p>
        </p:txBody>
      </p:sp>
      <p:pic>
        <p:nvPicPr>
          <p:cNvPr id="8198" name="Picture 6" descr="Résultat de recherche d'images pour &quot;esbl ndp test&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833" y="3860206"/>
            <a:ext cx="4262969" cy="186949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à coins arrondis 8"/>
          <p:cNvSpPr/>
          <p:nvPr/>
        </p:nvSpPr>
        <p:spPr>
          <a:xfrm>
            <a:off x="263874" y="5267141"/>
            <a:ext cx="4307730" cy="380673"/>
          </a:xfrm>
          <a:prstGeom prst="roundRect">
            <a:avLst/>
          </a:prstGeom>
          <a:solidFill>
            <a:srgbClr val="66006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5220072" y="3130754"/>
            <a:ext cx="3717120" cy="707886"/>
          </a:xfrm>
          <a:prstGeom prst="rect">
            <a:avLst/>
          </a:prstGeom>
          <a:noFill/>
        </p:spPr>
        <p:txBody>
          <a:bodyPr wrap="square" rtlCol="0">
            <a:spAutoFit/>
          </a:bodyPr>
          <a:lstStyle/>
          <a:p>
            <a:pPr algn="ctr"/>
            <a:r>
              <a:rPr lang="fr-FR" sz="1600" b="1" dirty="0">
                <a:solidFill>
                  <a:srgbClr val="660066"/>
                </a:solidFill>
                <a:latin typeface="Arial" panose="020B0604020202020204" pitchFamily="34" charset="0"/>
                <a:cs typeface="Arial" panose="020B0604020202020204" pitchFamily="34" charset="0"/>
              </a:rPr>
              <a:t>BLSE ?</a:t>
            </a:r>
          </a:p>
          <a:p>
            <a:r>
              <a:rPr lang="fr-FR" sz="2400" b="1" dirty="0">
                <a:solidFill>
                  <a:srgbClr val="660066"/>
                </a:solidFill>
                <a:latin typeface="Arial" panose="020B0604020202020204" pitchFamily="34" charset="0"/>
                <a:cs typeface="Arial" panose="020B0604020202020204" pitchFamily="34" charset="0"/>
              </a:rPr>
              <a:t> -  +  + -  +  + +  +  -   -  -  -</a:t>
            </a:r>
          </a:p>
        </p:txBody>
      </p:sp>
      <p:sp>
        <p:nvSpPr>
          <p:cNvPr id="4" name="ZoneTexte 3"/>
          <p:cNvSpPr txBox="1"/>
          <p:nvPr/>
        </p:nvSpPr>
        <p:spPr>
          <a:xfrm>
            <a:off x="7175565" y="5729702"/>
            <a:ext cx="1849930" cy="307777"/>
          </a:xfrm>
          <a:prstGeom prst="rect">
            <a:avLst/>
          </a:prstGeom>
          <a:noFill/>
        </p:spPr>
        <p:txBody>
          <a:bodyPr wrap="none" rtlCol="0">
            <a:spAutoFit/>
          </a:bodyPr>
          <a:lstStyle/>
          <a:p>
            <a:pPr algn="r"/>
            <a:r>
              <a:rPr lang="fr-FR" sz="1400" b="1" i="1" dirty="0">
                <a:latin typeface="Arial" panose="020B0604020202020204" pitchFamily="34" charset="0"/>
                <a:cs typeface="Arial" panose="020B0604020202020204" pitchFamily="34" charset="0"/>
              </a:rPr>
              <a:t>Ex : Rapid NDP test</a:t>
            </a:r>
          </a:p>
        </p:txBody>
      </p:sp>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610176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446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418" y="1315816"/>
            <a:ext cx="8673163"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Rectangle 1"/>
              <p:cNvSpPr/>
              <p:nvPr/>
            </p:nvSpPr>
            <p:spPr>
              <a:xfrm>
                <a:off x="221770" y="5528883"/>
                <a:ext cx="8673162" cy="923330"/>
              </a:xfrm>
              <a:prstGeom prst="rect">
                <a:avLst/>
              </a:prstGeom>
              <a:solidFill>
                <a:schemeClr val="bg1"/>
              </a:solidFill>
              <a:ln>
                <a:solidFill>
                  <a:srgbClr val="660066"/>
                </a:solidFill>
              </a:ln>
            </p:spPr>
            <p:txBody>
              <a:bodyPr wrap="square">
                <a:spAutoFit/>
              </a:bodyPr>
              <a:lstStyle/>
              <a:p>
                <a:pPr algn="ctr"/>
                <a14:m>
                  <m:oMath xmlns:m="http://schemas.openxmlformats.org/officeDocument/2006/math">
                    <m:r>
                      <a:rPr lang="en-US" b="0" i="1" smtClean="0">
                        <a:latin typeface="Cambria Math"/>
                        <a:cs typeface="Arial" panose="020B0604020202020204" pitchFamily="34" charset="0"/>
                      </a:rPr>
                      <m:t>«</m:t>
                    </m:r>
                    <m:r>
                      <a:rPr lang="fr-FR" b="0" i="1" smtClean="0">
                        <a:latin typeface="Cambria Math"/>
                        <a:cs typeface="Arial" panose="020B0604020202020204" pitchFamily="34" charset="0"/>
                      </a:rPr>
                      <m:t> </m:t>
                    </m:r>
                  </m:oMath>
                </a14:m>
                <a:r>
                  <a:rPr lang="en-US" dirty="0">
                    <a:latin typeface="Arial" panose="020B0604020202020204" pitchFamily="34" charset="0"/>
                    <a:cs typeface="Arial" panose="020B0604020202020204" pitchFamily="34" charset="0"/>
                  </a:rPr>
                  <a:t>Results of the ESBL NDP test were obtained </a:t>
                </a:r>
                <a:r>
                  <a:rPr lang="en-US" b="1" dirty="0">
                    <a:solidFill>
                      <a:srgbClr val="660066"/>
                    </a:solidFill>
                    <a:latin typeface="Arial" panose="020B0604020202020204" pitchFamily="34" charset="0"/>
                    <a:cs typeface="Arial" panose="020B0604020202020204" pitchFamily="34" charset="0"/>
                  </a:rPr>
                  <a:t>within 15 min</a:t>
                </a:r>
                <a:r>
                  <a:rPr lang="en-US" dirty="0">
                    <a:latin typeface="Arial" panose="020B0604020202020204" pitchFamily="34" charset="0"/>
                    <a:cs typeface="Arial" panose="020B0604020202020204" pitchFamily="34" charset="0"/>
                  </a:rPr>
                  <a:t>. The </a:t>
                </a:r>
                <a:r>
                  <a:rPr lang="en-US" b="1" dirty="0">
                    <a:solidFill>
                      <a:srgbClr val="660066"/>
                    </a:solidFill>
                    <a:latin typeface="Arial" panose="020B0604020202020204" pitchFamily="34" charset="0"/>
                    <a:cs typeface="Arial" panose="020B0604020202020204" pitchFamily="34" charset="0"/>
                  </a:rPr>
                  <a:t>sensitivity and specificity of the ESBL NDP test were 98% and 99.8%, </a:t>
                </a:r>
                <a:r>
                  <a:rPr lang="en-US" dirty="0">
                    <a:latin typeface="Arial" panose="020B0604020202020204" pitchFamily="34" charset="0"/>
                    <a:cs typeface="Arial" panose="020B0604020202020204" pitchFamily="34" charset="0"/>
                  </a:rPr>
                  <a:t>respectively, whereas the PPV and NPV of this test were 98% and </a:t>
                </a:r>
                <a:r>
                  <a:rPr lang="fr-FR" dirty="0">
                    <a:latin typeface="Arial" panose="020B0604020202020204" pitchFamily="34" charset="0"/>
                    <a:cs typeface="Arial" panose="020B0604020202020204" pitchFamily="34" charset="0"/>
                  </a:rPr>
                  <a:t>99.8%, </a:t>
                </a:r>
                <a:r>
                  <a:rPr lang="fr-FR" dirty="0" err="1">
                    <a:latin typeface="Arial" panose="020B0604020202020204" pitchFamily="34" charset="0"/>
                    <a:cs typeface="Arial" panose="020B0604020202020204" pitchFamily="34" charset="0"/>
                  </a:rPr>
                  <a:t>respectively</a:t>
                </a:r>
                <a:r>
                  <a:rPr lang="fr-FR" dirty="0">
                    <a:latin typeface="Arial" panose="020B0604020202020204" pitchFamily="34" charset="0"/>
                    <a:cs typeface="Arial" panose="020B0604020202020204" pitchFamily="34"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221770" y="5528883"/>
                <a:ext cx="8673162" cy="923330"/>
              </a:xfrm>
              <a:prstGeom prst="rect">
                <a:avLst/>
              </a:prstGeom>
              <a:blipFill rotWithShape="1">
                <a:blip r:embed="rId5"/>
                <a:stretch>
                  <a:fillRect l="-281" t="-2614" r="-1123" b="-9150"/>
                </a:stretch>
              </a:blipFill>
              <a:ln>
                <a:solidFill>
                  <a:srgbClr val="660066"/>
                </a:solidFill>
              </a:ln>
            </p:spPr>
            <p:txBody>
              <a:bodyPr/>
              <a:lstStyle/>
              <a:p>
                <a:r>
                  <a:rPr lang="fr-FR">
                    <a:noFill/>
                  </a:rPr>
                  <a:t> </a:t>
                </a:r>
              </a:p>
            </p:txBody>
          </p:sp>
        </mc:Fallback>
      </mc:AlternateContent>
      <p:sp>
        <p:nvSpPr>
          <p:cNvPr id="4" name="ZoneTexte 3"/>
          <p:cNvSpPr txBox="1"/>
          <p:nvPr/>
        </p:nvSpPr>
        <p:spPr>
          <a:xfrm>
            <a:off x="146668" y="181432"/>
            <a:ext cx="8804397" cy="877163"/>
          </a:xfrm>
          <a:prstGeom prst="rect">
            <a:avLst/>
          </a:prstGeom>
          <a:noFill/>
        </p:spPr>
        <p:txBody>
          <a:bodyPr wrap="none" rtlCol="0">
            <a:spAutoFit/>
          </a:bodyPr>
          <a:lstStyle/>
          <a:p>
            <a:pPr algn="ctr">
              <a:lnSpc>
                <a:spcPct val="150000"/>
              </a:lnSpc>
            </a:pPr>
            <a:r>
              <a:rPr lang="fr-FR" sz="2000" b="1" dirty="0">
                <a:solidFill>
                  <a:srgbClr val="000066"/>
                </a:solidFill>
                <a:latin typeface="Arial" panose="020B0604020202020204" pitchFamily="34" charset="0"/>
                <a:cs typeface="Arial" panose="020B0604020202020204" pitchFamily="34" charset="0"/>
              </a:rPr>
              <a:t>ESBL NDP test : utilisation directement sur l’ECBU (pas de subculture)</a:t>
            </a:r>
          </a:p>
          <a:p>
            <a:pPr algn="ctr">
              <a:lnSpc>
                <a:spcPct val="150000"/>
              </a:lnSpc>
            </a:pPr>
            <a:r>
              <a:rPr lang="fr-FR" sz="1400" dirty="0" err="1">
                <a:latin typeface="Arial" panose="020B0604020202020204" pitchFamily="34" charset="0"/>
                <a:cs typeface="Arial" panose="020B0604020202020204" pitchFamily="34" charset="0"/>
              </a:rPr>
              <a:t>Dortet</a:t>
            </a:r>
            <a:r>
              <a:rPr lang="fr-FR" sz="1400" dirty="0">
                <a:latin typeface="Arial" panose="020B0604020202020204" pitchFamily="34" charset="0"/>
                <a:cs typeface="Arial" panose="020B0604020202020204" pitchFamily="34" charset="0"/>
              </a:rPr>
              <a:t> et al. </a:t>
            </a:r>
            <a:r>
              <a:rPr lang="fr-FR" sz="1400" i="1" dirty="0">
                <a:latin typeface="Arial" panose="020B0604020202020204" pitchFamily="34" charset="0"/>
                <a:cs typeface="Arial" panose="020B0604020202020204" pitchFamily="34" charset="0"/>
              </a:rPr>
              <a:t>J Clin </a:t>
            </a:r>
            <a:r>
              <a:rPr lang="fr-FR" sz="1400" i="1" dirty="0" err="1">
                <a:latin typeface="Arial" panose="020B0604020202020204" pitchFamily="34" charset="0"/>
                <a:cs typeface="Arial" panose="020B0604020202020204" pitchFamily="34" charset="0"/>
              </a:rPr>
              <a:t>Microbiol</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2014; 52 (10) : 3701-3706</a:t>
            </a:r>
          </a:p>
        </p:txBody>
      </p:sp>
      <p:sp>
        <p:nvSpPr>
          <p:cNvPr id="8" name="Text Box 3"/>
          <p:cNvSpPr txBox="1">
            <a:spLocks noChangeArrowheads="1"/>
          </p:cNvSpPr>
          <p:nvPr/>
        </p:nvSpPr>
        <p:spPr bwMode="auto">
          <a:xfrm>
            <a:off x="0" y="1140483"/>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6345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6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116633"/>
            <a:ext cx="1076325" cy="1428750"/>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16633"/>
            <a:ext cx="5040560" cy="2174510"/>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1307752"/>
            <a:ext cx="2630041" cy="332534"/>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143" y="2564904"/>
            <a:ext cx="5211994"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à coins arrondis 7"/>
          <p:cNvSpPr/>
          <p:nvPr/>
        </p:nvSpPr>
        <p:spPr>
          <a:xfrm>
            <a:off x="213420" y="3383280"/>
            <a:ext cx="5179477" cy="1413872"/>
          </a:xfrm>
          <a:prstGeom prst="roundRect">
            <a:avLst/>
          </a:prstGeom>
          <a:solidFill>
            <a:srgbClr val="00B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180296" y="4787220"/>
            <a:ext cx="5212601" cy="874028"/>
          </a:xfrm>
          <a:prstGeom prst="roundRect">
            <a:avLst/>
          </a:prstGeom>
          <a:solidFill>
            <a:schemeClr val="accent6">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190560" y="5661248"/>
            <a:ext cx="5212601" cy="802020"/>
          </a:xfrm>
          <a:prstGeom prst="roundRect">
            <a:avLst/>
          </a:prstGeom>
          <a:solidFill>
            <a:srgbClr val="66006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418031" y="5835188"/>
            <a:ext cx="3518912" cy="523220"/>
          </a:xfrm>
          <a:prstGeom prst="rect">
            <a:avLst/>
          </a:prstGeom>
          <a:noFill/>
        </p:spPr>
        <p:txBody>
          <a:bodyPr wrap="none" rtlCol="0">
            <a:spAutoFit/>
          </a:bodyPr>
          <a:lstStyle/>
          <a:p>
            <a:pPr algn="ctr"/>
            <a:r>
              <a:rPr lang="fr-FR" sz="1400" dirty="0">
                <a:latin typeface="Arial" panose="020B0604020202020204" pitchFamily="34" charset="0"/>
                <a:cs typeface="Arial" panose="020B0604020202020204" pitchFamily="34" charset="0"/>
                <a:sym typeface="Wingdings"/>
              </a:rPr>
              <a:t> </a:t>
            </a:r>
            <a:r>
              <a:rPr lang="fr-FR" sz="1400" dirty="0">
                <a:latin typeface="Arial" panose="020B0604020202020204" pitchFamily="34" charset="0"/>
                <a:cs typeface="Arial" panose="020B0604020202020204" pitchFamily="34" charset="0"/>
              </a:rPr>
              <a:t>Manque de Se chez </a:t>
            </a:r>
            <a:r>
              <a:rPr lang="fr-FR" sz="1400" i="1" dirty="0" err="1">
                <a:latin typeface="Arial" panose="020B0604020202020204" pitchFamily="34" charset="0"/>
                <a:cs typeface="Arial" panose="020B0604020202020204" pitchFamily="34" charset="0"/>
              </a:rPr>
              <a:t>Acinetobacter</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spp</a:t>
            </a:r>
            <a:r>
              <a:rPr lang="fr-FR" sz="1400" dirty="0">
                <a:latin typeface="Arial" panose="020B0604020202020204" pitchFamily="34" charset="0"/>
                <a:cs typeface="Arial" panose="020B0604020202020204" pitchFamily="34" charset="0"/>
              </a:rPr>
              <a:t>.</a:t>
            </a:r>
          </a:p>
          <a:p>
            <a:pPr algn="ctr"/>
            <a:r>
              <a:rPr lang="fr-FR" sz="1400" dirty="0">
                <a:latin typeface="Arial" panose="020B0604020202020204" pitchFamily="34" charset="0"/>
                <a:cs typeface="Arial" panose="020B0604020202020204" pitchFamily="34" charset="0"/>
              </a:rPr>
              <a:t>(problème : </a:t>
            </a:r>
            <a:r>
              <a:rPr lang="fr-FR" sz="1400" dirty="0" err="1">
                <a:latin typeface="Arial" panose="020B0604020202020204" pitchFamily="34" charset="0"/>
                <a:cs typeface="Arial" panose="020B0604020202020204" pitchFamily="34" charset="0"/>
              </a:rPr>
              <a:t>carbapénémases</a:t>
            </a:r>
            <a:r>
              <a:rPr lang="fr-FR" sz="1400" dirty="0">
                <a:latin typeface="Arial" panose="020B0604020202020204" pitchFamily="34" charset="0"/>
                <a:cs typeface="Arial" panose="020B0604020202020204" pitchFamily="34" charset="0"/>
              </a:rPr>
              <a:t> OXA)</a:t>
            </a:r>
          </a:p>
        </p:txBody>
      </p:sp>
      <p:pic>
        <p:nvPicPr>
          <p:cNvPr id="10247" name="Picture 7" descr="Résultat de recherche d'images pour &quot;carba np test&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22473" y="2420888"/>
            <a:ext cx="2756889" cy="3085579"/>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7001394" y="2060848"/>
            <a:ext cx="1731308" cy="307777"/>
          </a:xfrm>
          <a:prstGeom prst="rect">
            <a:avLst/>
          </a:prstGeom>
          <a:noFill/>
        </p:spPr>
        <p:txBody>
          <a:bodyPr wrap="none" rtlCol="0">
            <a:spAutoFit/>
          </a:bodyPr>
          <a:lstStyle/>
          <a:p>
            <a:pPr algn="r"/>
            <a:r>
              <a:rPr lang="fr-FR" sz="1400" b="1" i="1" dirty="0">
                <a:latin typeface="Arial" panose="020B0604020202020204" pitchFamily="34" charset="0"/>
                <a:cs typeface="Arial" panose="020B0604020202020204" pitchFamily="34" charset="0"/>
              </a:rPr>
              <a:t>Ex : </a:t>
            </a:r>
            <a:r>
              <a:rPr lang="fr-FR" sz="1400" b="1" i="1" dirty="0" err="1">
                <a:latin typeface="Arial" panose="020B0604020202020204" pitchFamily="34" charset="0"/>
                <a:cs typeface="Arial" panose="020B0604020202020204" pitchFamily="34" charset="0"/>
              </a:rPr>
              <a:t>Carba</a:t>
            </a:r>
            <a:r>
              <a:rPr lang="fr-FR" sz="1400" b="1" i="1" dirty="0">
                <a:latin typeface="Arial" panose="020B0604020202020204" pitchFamily="34" charset="0"/>
                <a:cs typeface="Arial" panose="020B0604020202020204" pitchFamily="34" charset="0"/>
              </a:rPr>
              <a:t> NP test</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2119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par>
                                <p:cTn id="53" presetID="2" presetClass="entr" presetSubtype="4"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70220" fill="hold"/>
                                        <p:tgtEl>
                                          <p:spTgt spid="3"/>
                                        </p:tgtEl>
                                      </p:cBhvr>
                                    </p:cmd>
                                  </p:childTnLst>
                                </p:cTn>
                              </p:par>
                            </p:childTnLst>
                          </p:cTn>
                        </p:par>
                      </p:childTnLst>
                    </p:cTn>
                  </p:par>
                </p:childTnLst>
              </p:cTn>
              <p:nextCondLst>
                <p:cond evt="onClick" delay="0">
                  <p:tgtEl>
                    <p:spTgt spid="3"/>
                  </p:tgtEl>
                </p:cond>
              </p:nextCondLst>
            </p:seq>
            <p:audio>
              <p:cMediaNode vol="80000">
                <p:cTn id="62" fill="hold" display="0">
                  <p:stCondLst>
                    <p:cond delay="indefinite"/>
                  </p:stCondLst>
                  <p:endCondLst>
                    <p:cond evt="onStopAudio" delay="0">
                      <p:tgtEl>
                        <p:sldTgt/>
                      </p:tgtEl>
                    </p:cond>
                  </p:endCondLst>
                </p:cTn>
                <p:tgtEl>
                  <p:spTgt spid="3"/>
                </p:tgtEl>
              </p:cMediaNode>
            </p:audio>
          </p:childTnLst>
        </p:cTn>
      </p:par>
    </p:tnLst>
    <p:bldLst>
      <p:bldP spid="8" grpId="0" animBg="1"/>
      <p:bldP spid="9" grpId="0" animBg="1"/>
      <p:bldP spid="10"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7275786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sp>
        <p:nvSpPr>
          <p:cNvPr id="11" name="Rectangle à coins arrondis 10"/>
          <p:cNvSpPr/>
          <p:nvPr/>
        </p:nvSpPr>
        <p:spPr>
          <a:xfrm>
            <a:off x="346772" y="260648"/>
            <a:ext cx="8352926" cy="1152128"/>
          </a:xfrm>
          <a:prstGeom prst="roundRect">
            <a:avLst/>
          </a:prstGeom>
          <a:solidFill>
            <a:srgbClr val="000066">
              <a:alpha val="70000"/>
            </a:srgbClr>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Arial" panose="020B0604020202020204" pitchFamily="34" charset="0"/>
                <a:cs typeface="Arial" panose="020B0604020202020204" pitchFamily="34" charset="0"/>
              </a:rPr>
              <a:t>Diagnostic microbiologique rapide et infections pulmonaires : 4 points essentiels</a:t>
            </a:r>
          </a:p>
        </p:txBody>
      </p:sp>
      <p:sp>
        <p:nvSpPr>
          <p:cNvPr id="3" name="ZoneTexte 2"/>
          <p:cNvSpPr txBox="1"/>
          <p:nvPr/>
        </p:nvSpPr>
        <p:spPr>
          <a:xfrm>
            <a:off x="289622" y="1916832"/>
            <a:ext cx="8617716" cy="4093428"/>
          </a:xfrm>
          <a:prstGeom prst="rect">
            <a:avLst/>
          </a:prstGeom>
          <a:noFill/>
        </p:spPr>
        <p:txBody>
          <a:bodyPr wrap="square" rtlCol="0">
            <a:spAutoFit/>
          </a:bodyPr>
          <a:lstStyle/>
          <a:p>
            <a:pPr marL="342900" indent="-342900">
              <a:buClr>
                <a:srgbClr val="660066"/>
              </a:buClr>
              <a:buFont typeface="+mj-lt"/>
              <a:buAutoNum type="arabicPeriod"/>
            </a:pPr>
            <a:r>
              <a:rPr lang="fr-FR" sz="2000" dirty="0">
                <a:latin typeface="Arial" panose="020B0604020202020204" pitchFamily="34" charset="0"/>
                <a:cs typeface="Arial" panose="020B0604020202020204" pitchFamily="34" charset="0"/>
              </a:rPr>
              <a:t>Implication fréquente de </a:t>
            </a:r>
            <a:r>
              <a:rPr lang="fr-FR" sz="2000" b="1" dirty="0">
                <a:latin typeface="Arial" panose="020B0604020202020204" pitchFamily="34" charset="0"/>
                <a:cs typeface="Arial" panose="020B0604020202020204" pitchFamily="34" charset="0"/>
              </a:rPr>
              <a:t>virus respiratoires </a:t>
            </a:r>
            <a:r>
              <a:rPr lang="fr-FR" sz="2000" dirty="0">
                <a:latin typeface="Arial" panose="020B0604020202020204" pitchFamily="34" charset="0"/>
                <a:cs typeface="Arial" panose="020B0604020202020204" pitchFamily="34" charset="0"/>
              </a:rPr>
              <a:t>(avec ou sans </a:t>
            </a:r>
            <a:r>
              <a:rPr lang="fr-FR" sz="2000" dirty="0" err="1">
                <a:latin typeface="Arial" panose="020B0604020202020204" pitchFamily="34" charset="0"/>
                <a:cs typeface="Arial" panose="020B0604020202020204" pitchFamily="34" charset="0"/>
              </a:rPr>
              <a:t>co-infection</a:t>
            </a:r>
            <a:r>
              <a:rPr lang="fr-FR" sz="2000" dirty="0">
                <a:latin typeface="Arial" panose="020B0604020202020204" pitchFamily="34" charset="0"/>
                <a:cs typeface="Arial" panose="020B0604020202020204" pitchFamily="34" charset="0"/>
              </a:rPr>
              <a:t> bactérienne) dans les PAC graves</a:t>
            </a:r>
          </a:p>
          <a:p>
            <a:pPr marL="342900" indent="-342900">
              <a:buClr>
                <a:srgbClr val="660066"/>
              </a:buClr>
              <a:buFont typeface="+mj-lt"/>
              <a:buAutoNum type="arabicPeriod"/>
            </a:pPr>
            <a:endParaRPr lang="fr-FR" sz="2000" dirty="0">
              <a:latin typeface="Arial" panose="020B0604020202020204" pitchFamily="34" charset="0"/>
              <a:cs typeface="Arial" panose="020B0604020202020204" pitchFamily="34" charset="0"/>
            </a:endParaRPr>
          </a:p>
          <a:p>
            <a:pPr marL="342900" indent="-342900">
              <a:buClr>
                <a:srgbClr val="660066"/>
              </a:buClr>
              <a:buFont typeface="+mj-lt"/>
              <a:buAutoNum type="arabicPeriod"/>
            </a:pPr>
            <a:r>
              <a:rPr lang="fr-FR" sz="2000" dirty="0">
                <a:latin typeface="Arial" panose="020B0604020202020204" pitchFamily="34" charset="0"/>
                <a:cs typeface="Arial" panose="020B0604020202020204" pitchFamily="34" charset="0"/>
              </a:rPr>
              <a:t>Comment diagnostiquer rapidement une formes grave de </a:t>
            </a:r>
            <a:r>
              <a:rPr lang="fr-FR" sz="2000" b="1" dirty="0">
                <a:latin typeface="Arial" panose="020B0604020202020204" pitchFamily="34" charset="0"/>
                <a:cs typeface="Arial" panose="020B0604020202020204" pitchFamily="34" charset="0"/>
              </a:rPr>
              <a:t>PAC à </a:t>
            </a:r>
            <a:r>
              <a:rPr lang="fr-FR" sz="2000" b="1" i="1" dirty="0">
                <a:latin typeface="Arial" panose="020B0604020202020204" pitchFamily="34" charset="0"/>
                <a:cs typeface="Arial" panose="020B0604020202020204" pitchFamily="34" charset="0"/>
              </a:rPr>
              <a:t>Chlamydia </a:t>
            </a:r>
            <a:r>
              <a:rPr lang="fr-FR" sz="2000" b="1" i="1" dirty="0" err="1">
                <a:latin typeface="Arial" panose="020B0604020202020204" pitchFamily="34" charset="0"/>
                <a:cs typeface="Arial" panose="020B0604020202020204" pitchFamily="34" charset="0"/>
              </a:rPr>
              <a:t>pneumoniae</a:t>
            </a:r>
            <a:r>
              <a:rPr lang="fr-FR" sz="2000" b="1" i="1" dirty="0">
                <a:latin typeface="Arial" panose="020B0604020202020204" pitchFamily="34" charset="0"/>
                <a:cs typeface="Arial" panose="020B0604020202020204" pitchFamily="34" charset="0"/>
              </a:rPr>
              <a:t> </a:t>
            </a:r>
            <a:r>
              <a:rPr lang="fr-FR" sz="2000" b="1" dirty="0">
                <a:latin typeface="Arial" panose="020B0604020202020204" pitchFamily="34" charset="0"/>
                <a:cs typeface="Arial" panose="020B0604020202020204" pitchFamily="34" charset="0"/>
              </a:rPr>
              <a:t>ou </a:t>
            </a:r>
            <a:r>
              <a:rPr lang="fr-FR" sz="2000" b="1" i="1" dirty="0" err="1">
                <a:latin typeface="Arial" panose="020B0604020202020204" pitchFamily="34" charset="0"/>
                <a:cs typeface="Arial" panose="020B0604020202020204" pitchFamily="34" charset="0"/>
              </a:rPr>
              <a:t>Mycoplasma</a:t>
            </a:r>
            <a:r>
              <a:rPr lang="fr-FR" sz="2000" b="1" i="1" dirty="0">
                <a:latin typeface="Arial" panose="020B0604020202020204" pitchFamily="34" charset="0"/>
                <a:cs typeface="Arial" panose="020B0604020202020204" pitchFamily="34" charset="0"/>
              </a:rPr>
              <a:t> </a:t>
            </a:r>
            <a:r>
              <a:rPr lang="fr-FR" sz="2000" b="1" i="1" dirty="0" err="1">
                <a:latin typeface="Arial" panose="020B0604020202020204" pitchFamily="34" charset="0"/>
                <a:cs typeface="Arial" panose="020B0604020202020204" pitchFamily="34" charset="0"/>
              </a:rPr>
              <a:t>pneumoniae</a:t>
            </a:r>
            <a:r>
              <a:rPr lang="fr-FR" sz="2000" b="1" i="1"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rPr>
              <a:t>(pas de test urinaire disponible, diagnostic sérologique fastidieux et tardif) ?</a:t>
            </a:r>
          </a:p>
          <a:p>
            <a:pPr marL="342900" indent="-342900">
              <a:buClr>
                <a:srgbClr val="660066"/>
              </a:buClr>
              <a:buFont typeface="+mj-lt"/>
              <a:buAutoNum type="arabicPeriod"/>
            </a:pPr>
            <a:endParaRPr lang="fr-FR" sz="2000" dirty="0">
              <a:latin typeface="Arial" panose="020B0604020202020204" pitchFamily="34" charset="0"/>
              <a:cs typeface="Arial" panose="020B0604020202020204" pitchFamily="34" charset="0"/>
            </a:endParaRPr>
          </a:p>
          <a:p>
            <a:pPr marL="342900" indent="-342900">
              <a:buClr>
                <a:srgbClr val="660066"/>
              </a:buClr>
              <a:buFont typeface="+mj-lt"/>
              <a:buAutoNum type="arabicPeriod"/>
            </a:pPr>
            <a:r>
              <a:rPr lang="fr-FR" sz="2000" dirty="0">
                <a:latin typeface="Arial" panose="020B0604020202020204" pitchFamily="34" charset="0"/>
                <a:cs typeface="Arial" panose="020B0604020202020204" pitchFamily="34" charset="0"/>
              </a:rPr>
              <a:t>Implication possible de BMR (</a:t>
            </a:r>
            <a:r>
              <a:rPr lang="fr-FR" sz="2000" i="1" dirty="0">
                <a:latin typeface="Arial" panose="020B0604020202020204" pitchFamily="34" charset="0"/>
                <a:cs typeface="Arial" panose="020B0604020202020204" pitchFamily="34" charset="0"/>
              </a:rPr>
              <a:t>Pseudomonas </a:t>
            </a:r>
            <a:r>
              <a:rPr lang="fr-FR" sz="2000" i="1" dirty="0" err="1">
                <a:latin typeface="Arial" panose="020B0604020202020204" pitchFamily="34" charset="0"/>
                <a:cs typeface="Arial" panose="020B0604020202020204" pitchFamily="34" charset="0"/>
              </a:rPr>
              <a:t>aeruginosa</a:t>
            </a:r>
            <a:r>
              <a:rPr lang="fr-FR" sz="2000" i="1"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rPr>
              <a:t>&gt; SARM) dans les </a:t>
            </a:r>
            <a:r>
              <a:rPr lang="fr-FR" sz="2000" b="1" dirty="0">
                <a:latin typeface="Arial" panose="020B0604020202020204" pitchFamily="34" charset="0"/>
                <a:cs typeface="Arial" panose="020B0604020202020204" pitchFamily="34" charset="0"/>
              </a:rPr>
              <a:t>pneumonies associées aux soins</a:t>
            </a:r>
          </a:p>
          <a:p>
            <a:pPr marL="342900" indent="-342900">
              <a:buClr>
                <a:srgbClr val="660066"/>
              </a:buClr>
              <a:buFont typeface="+mj-lt"/>
              <a:buAutoNum type="arabicPeriod"/>
            </a:pPr>
            <a:endParaRPr lang="fr-FR" sz="2000" dirty="0">
              <a:latin typeface="Arial" panose="020B0604020202020204" pitchFamily="34" charset="0"/>
              <a:cs typeface="Arial" panose="020B0604020202020204" pitchFamily="34" charset="0"/>
            </a:endParaRPr>
          </a:p>
          <a:p>
            <a:pPr marL="342900" indent="-342900">
              <a:buClr>
                <a:srgbClr val="660066"/>
              </a:buClr>
              <a:buFont typeface="+mj-lt"/>
              <a:buAutoNum type="arabicPeriod"/>
            </a:pPr>
            <a:r>
              <a:rPr lang="fr-FR" sz="2000" b="1" dirty="0">
                <a:latin typeface="Arial" panose="020B0604020202020204" pitchFamily="34" charset="0"/>
                <a:cs typeface="Arial" panose="020B0604020202020204" pitchFamily="34" charset="0"/>
              </a:rPr>
              <a:t>PAVM : </a:t>
            </a:r>
            <a:r>
              <a:rPr lang="fr-FR" sz="2000" dirty="0">
                <a:latin typeface="Arial" panose="020B0604020202020204" pitchFamily="34" charset="0"/>
                <a:cs typeface="Arial" panose="020B0604020202020204" pitchFamily="34" charset="0"/>
              </a:rPr>
              <a:t>comment optimiser le choix de l’antibiothérapie probabiliste? Comment limiter l’usage des </a:t>
            </a:r>
            <a:r>
              <a:rPr lang="fr-FR" sz="2000" dirty="0" err="1">
                <a:latin typeface="Arial" panose="020B0604020202020204" pitchFamily="34" charset="0"/>
                <a:cs typeface="Arial" panose="020B0604020202020204" pitchFamily="34" charset="0"/>
              </a:rPr>
              <a:t>carbapénèmes</a:t>
            </a:r>
            <a:r>
              <a:rPr lang="fr-FR" sz="2000" dirty="0">
                <a:latin typeface="Arial" panose="020B0604020202020204" pitchFamily="34" charset="0"/>
                <a:cs typeface="Arial" panose="020B0604020202020204" pitchFamily="34" charset="0"/>
              </a:rPr>
              <a:t> chez les patients colonisés à EBLSE?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5820269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393" y="174992"/>
            <a:ext cx="5929608" cy="1224135"/>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Résultat de recherche d'images pour &quot;eur respir j&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6" y="188641"/>
            <a:ext cx="1114425" cy="1428750"/>
          </a:xfrm>
          <a:prstGeom prst="rect">
            <a:avLst/>
          </a:prstGeom>
          <a:noFill/>
          <a:effectLst>
            <a:outerShdw blurRad="50800" dist="38100" dir="2700000" algn="tl" rotWithShape="0">
              <a:srgbClr val="660066">
                <a:alpha val="40000"/>
              </a:srgbClr>
            </a:outerShdw>
          </a:effectLst>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745" y="1501545"/>
            <a:ext cx="1803967" cy="244449"/>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8475" y="1916832"/>
            <a:ext cx="6887050" cy="4663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à coins arrondis 1"/>
          <p:cNvSpPr/>
          <p:nvPr/>
        </p:nvSpPr>
        <p:spPr>
          <a:xfrm>
            <a:off x="1185004" y="2460501"/>
            <a:ext cx="6816873" cy="392435"/>
          </a:xfrm>
          <a:prstGeom prst="roundRect">
            <a:avLst/>
          </a:prstGeom>
          <a:solidFill>
            <a:srgbClr val="00009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1148865" y="5301207"/>
            <a:ext cx="6816873" cy="1279611"/>
          </a:xfrm>
          <a:prstGeom prst="roundRect">
            <a:avLst/>
          </a:prstGeom>
          <a:solidFill>
            <a:srgbClr val="00009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37200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5259"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2"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657" y="91627"/>
            <a:ext cx="828675" cy="828675"/>
          </a:xfrm>
          <a:prstGeom prst="rect">
            <a:avLst/>
          </a:prstGeom>
          <a:noFill/>
          <a:effectLst>
            <a:outerShdw blurRad="50800" dist="38100" dir="2700000" algn="tl" rotWithShape="0">
              <a:srgbClr val="660066">
                <a:alpha val="40000"/>
              </a:srgbClr>
            </a:outerShdw>
          </a:effectLst>
          <a:extLst>
            <a:ext uri="{909E8E84-426E-40DD-AFC4-6F175D3DCCD1}">
              <a14:hiddenFill xmlns:a14="http://schemas.microsoft.com/office/drawing/2010/main">
                <a:solidFill>
                  <a:srgbClr val="FFFFFF"/>
                </a:solidFill>
              </a14:hiddenFill>
            </a:ext>
          </a:extLst>
        </p:spPr>
      </p:pic>
      <p:pic>
        <p:nvPicPr>
          <p:cNvPr id="2055" name="Picture 7"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8" y="1237709"/>
            <a:ext cx="1621044" cy="504056"/>
          </a:xfrm>
          <a:prstGeom prst="rect">
            <a:avLst/>
          </a:prstGeom>
          <a:noFill/>
          <a:effectLst>
            <a:outerShdw blurRad="50800" dist="38100" dir="2700000" algn="tl" rotWithShape="0">
              <a:srgbClr val="660066">
                <a:alpha val="40000"/>
              </a:srgbClr>
            </a:outerShdw>
          </a:effectLst>
          <a:extLst>
            <a:ext uri="{909E8E84-426E-40DD-AFC4-6F175D3DCCD1}">
              <a14:hiddenFill xmlns:a14="http://schemas.microsoft.com/office/drawing/2010/main">
                <a:solidFill>
                  <a:srgbClr val="FFFFFF"/>
                </a:solidFill>
              </a14:hiddenFill>
            </a:ext>
          </a:extLst>
        </p:spPr>
      </p:pic>
      <p:sp>
        <p:nvSpPr>
          <p:cNvPr id="7"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8"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1" y="91627"/>
            <a:ext cx="6693355" cy="1650138"/>
          </a:xfrm>
          <a:prstGeom prst="rect">
            <a:avLst/>
          </a:prstGeom>
          <a:effectLst>
            <a:outerShdw blurRad="50800" dist="38100" dir="2700000" algn="tl" rotWithShape="0">
              <a:srgbClr val="660066">
                <a:alpha val="40000"/>
              </a:srgbClr>
            </a:outerShdw>
          </a:effectLst>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4288" y="6026829"/>
            <a:ext cx="1680786" cy="429534"/>
          </a:xfrm>
          <a:prstGeom prst="rect">
            <a:avLst/>
          </a:prstGeom>
          <a:effectLst>
            <a:outerShdw blurRad="50800" dist="38100" dir="2700000" algn="tl" rotWithShape="0">
              <a:srgbClr val="660066">
                <a:alpha val="40000"/>
              </a:srgbClr>
            </a:outerShdw>
          </a:effectLst>
        </p:spPr>
      </p:pic>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636" y="1924327"/>
            <a:ext cx="6552728" cy="3579966"/>
          </a:xfrm>
          <a:prstGeom prst="rect">
            <a:avLst/>
          </a:prstGeom>
        </p:spPr>
      </p:pic>
      <p:pic>
        <p:nvPicPr>
          <p:cNvPr id="10" name="Image 9"/>
          <p:cNvPicPr>
            <a:picLocks noChangeAspect="1"/>
          </p:cNvPicPr>
          <p:nvPr/>
        </p:nvPicPr>
        <p:blipFill>
          <a:blip r:embed="rId9"/>
          <a:stretch>
            <a:fillRect/>
          </a:stretch>
        </p:blipFill>
        <p:spPr>
          <a:xfrm>
            <a:off x="285750" y="5528699"/>
            <a:ext cx="2990106" cy="807329"/>
          </a:xfrm>
          <a:prstGeom prst="rect">
            <a:avLst/>
          </a:prstGeom>
        </p:spPr>
      </p:pic>
      <p:sp>
        <p:nvSpPr>
          <p:cNvPr id="11" name="Rectangle 10"/>
          <p:cNvSpPr/>
          <p:nvPr/>
        </p:nvSpPr>
        <p:spPr>
          <a:xfrm>
            <a:off x="6228184" y="2660373"/>
            <a:ext cx="1620180" cy="432048"/>
          </a:xfrm>
          <a:prstGeom prst="rect">
            <a:avLst/>
          </a:prstGeom>
          <a:solidFill>
            <a:srgbClr val="6600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780802" y="2987160"/>
            <a:ext cx="2143125" cy="432048"/>
          </a:xfrm>
          <a:prstGeom prst="rect">
            <a:avLst/>
          </a:prstGeom>
          <a:solidFill>
            <a:srgbClr val="6600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2716098" y="4337816"/>
            <a:ext cx="1351846" cy="432048"/>
          </a:xfrm>
          <a:prstGeom prst="rect">
            <a:avLst/>
          </a:prstGeom>
          <a:solidFill>
            <a:srgbClr val="6600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3356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20" y="2953168"/>
            <a:ext cx="5110149" cy="3521327"/>
          </a:xfrm>
          <a:prstGeom prst="rect">
            <a:avLst/>
          </a:prstGeom>
        </p:spPr>
      </p:pic>
      <p:pic>
        <p:nvPicPr>
          <p:cNvPr id="4" name="Imag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150099"/>
            <a:ext cx="5976664" cy="2202138"/>
          </a:xfrm>
          <a:prstGeom prst="rect">
            <a:avLst/>
          </a:prstGeom>
          <a:effectLst>
            <a:outerShdw blurRad="50800" dist="38100" dir="2700000" algn="tl" rotWithShape="0">
              <a:srgbClr val="660066">
                <a:alpha val="40000"/>
              </a:srgbClr>
            </a:outerShdw>
          </a:effectLst>
        </p:spPr>
      </p:pic>
      <p:pic>
        <p:nvPicPr>
          <p:cNvPr id="5" name="Image 4"/>
          <p:cNvPicPr>
            <a:picLocks noChangeAspect="1"/>
          </p:cNvPicPr>
          <p:nvPr/>
        </p:nvPicPr>
        <p:blipFill rotWithShape="1">
          <a:blip r:embed="rId9">
            <a:extLst>
              <a:ext uri="{28A0092B-C50C-407E-A947-70E740481C1C}">
                <a14:useLocalDpi xmlns:a14="http://schemas.microsoft.com/office/drawing/2010/main" val="0"/>
              </a:ext>
            </a:extLst>
          </a:blip>
          <a:srcRect l="1182" r="299"/>
          <a:stretch/>
        </p:blipFill>
        <p:spPr>
          <a:xfrm>
            <a:off x="5976000" y="1628800"/>
            <a:ext cx="2988000" cy="332484"/>
          </a:xfrm>
          <a:prstGeom prst="rect">
            <a:avLst/>
          </a:prstGeom>
          <a:effectLst>
            <a:outerShdw blurRad="50800" dist="38100" dir="2700000" algn="tl" rotWithShape="0">
              <a:srgbClr val="660066">
                <a:alpha val="40000"/>
              </a:srgbClr>
            </a:outerShdw>
          </a:effec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9548" y="3277868"/>
            <a:ext cx="3484511" cy="2899222"/>
          </a:xfrm>
          <a:prstGeom prst="rect">
            <a:avLst/>
          </a:prstGeom>
          <a:noFill/>
          <a:ln>
            <a:noFill/>
          </a:ln>
          <a:effectLst>
            <a:outerShdw blurRad="50800" dist="38100" dir="2700000" algn="tl" rotWithShape="0">
              <a:srgbClr val="00009A">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Résultat de recherche d'images pour &quot;lightcycler septifast&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ZoneTexte 5"/>
          <p:cNvSpPr txBox="1"/>
          <p:nvPr/>
        </p:nvSpPr>
        <p:spPr>
          <a:xfrm>
            <a:off x="5592452" y="2556957"/>
            <a:ext cx="3047630" cy="646331"/>
          </a:xfrm>
          <a:prstGeom prst="rect">
            <a:avLst/>
          </a:prstGeom>
          <a:noFill/>
        </p:spPr>
        <p:txBody>
          <a:bodyPr wrap="none" rtlCol="0">
            <a:spAutoFit/>
          </a:bodyPr>
          <a:lstStyle/>
          <a:p>
            <a:pPr algn="ctr"/>
            <a:r>
              <a:rPr lang="fr-FR" b="1" dirty="0" err="1">
                <a:solidFill>
                  <a:srgbClr val="00009A"/>
                </a:solidFill>
                <a:latin typeface="Arial" panose="020B0604020202020204" pitchFamily="34" charset="0"/>
                <a:cs typeface="Arial" panose="020B0604020202020204" pitchFamily="34" charset="0"/>
              </a:rPr>
              <a:t>LightCycler</a:t>
            </a:r>
            <a:r>
              <a:rPr lang="fr-FR" b="1" dirty="0">
                <a:solidFill>
                  <a:srgbClr val="00009A"/>
                </a:solidFill>
                <a:latin typeface="Arial" panose="020B0604020202020204" pitchFamily="34" charset="0"/>
                <a:cs typeface="Arial" panose="020B0604020202020204" pitchFamily="34" charset="0"/>
              </a:rPr>
              <a:t> – </a:t>
            </a:r>
            <a:r>
              <a:rPr lang="fr-FR" b="1" dirty="0" err="1">
                <a:solidFill>
                  <a:srgbClr val="00009A"/>
                </a:solidFill>
                <a:latin typeface="Arial" panose="020B0604020202020204" pitchFamily="34" charset="0"/>
                <a:cs typeface="Arial" panose="020B0604020202020204" pitchFamily="34" charset="0"/>
              </a:rPr>
              <a:t>SeptiFast</a:t>
            </a:r>
            <a:r>
              <a:rPr lang="fr-FR" b="1" dirty="0">
                <a:solidFill>
                  <a:srgbClr val="00009A"/>
                </a:solidFill>
                <a:latin typeface="Arial" panose="020B0604020202020204" pitchFamily="34" charset="0"/>
                <a:cs typeface="Arial" panose="020B0604020202020204" pitchFamily="34" charset="0"/>
              </a:rPr>
              <a:t> ® </a:t>
            </a:r>
          </a:p>
          <a:p>
            <a:pPr algn="ctr"/>
            <a:r>
              <a:rPr lang="fr-FR" dirty="0">
                <a:latin typeface="Arial" panose="020B0604020202020204" pitchFamily="34" charset="0"/>
                <a:cs typeface="Arial" panose="020B0604020202020204" pitchFamily="34" charset="0"/>
              </a:rPr>
              <a:t>(Roche Diagnostics)</a:t>
            </a:r>
          </a:p>
        </p:txBody>
      </p:sp>
      <p:sp>
        <p:nvSpPr>
          <p:cNvPr id="11" name="ZoneTexte 10"/>
          <p:cNvSpPr txBox="1"/>
          <p:nvPr/>
        </p:nvSpPr>
        <p:spPr>
          <a:xfrm>
            <a:off x="459339" y="2556957"/>
            <a:ext cx="3480440" cy="369332"/>
          </a:xfrm>
          <a:prstGeom prst="rect">
            <a:avLst/>
          </a:prstGeom>
          <a:noFill/>
        </p:spPr>
        <p:txBody>
          <a:bodyPr wrap="none" rtlCol="0">
            <a:spAutoFit/>
          </a:bodyPr>
          <a:lstStyle/>
          <a:p>
            <a:pPr algn="ctr"/>
            <a:r>
              <a:rPr lang="fr-FR" b="1" dirty="0" err="1">
                <a:solidFill>
                  <a:srgbClr val="00009A"/>
                </a:solidFill>
                <a:latin typeface="Arial" panose="020B0604020202020204" pitchFamily="34" charset="0"/>
                <a:cs typeface="Arial" panose="020B0604020202020204" pitchFamily="34" charset="0"/>
              </a:rPr>
              <a:t>Pathogens</a:t>
            </a:r>
            <a:r>
              <a:rPr lang="fr-FR" b="1" dirty="0">
                <a:solidFill>
                  <a:srgbClr val="00009A"/>
                </a:solidFill>
                <a:latin typeface="Arial" panose="020B0604020202020204" pitchFamily="34" charset="0"/>
                <a:cs typeface="Arial" panose="020B0604020202020204" pitchFamily="34" charset="0"/>
              </a:rPr>
              <a:t> identification rates</a:t>
            </a:r>
            <a:endParaRPr lang="fr-FR" dirty="0">
              <a:latin typeface="Arial" panose="020B0604020202020204" pitchFamily="34" charset="0"/>
              <a:cs typeface="Arial" panose="020B0604020202020204" pitchFamily="34" charset="0"/>
            </a:endParaRPr>
          </a:p>
        </p:txBody>
      </p:sp>
      <p:sp>
        <p:nvSpPr>
          <p:cNvPr id="7" name="ZoneTexte 6"/>
          <p:cNvSpPr txBox="1"/>
          <p:nvPr/>
        </p:nvSpPr>
        <p:spPr>
          <a:xfrm>
            <a:off x="1090664" y="4713831"/>
            <a:ext cx="304892" cy="461665"/>
          </a:xfrm>
          <a:prstGeom prst="rect">
            <a:avLst/>
          </a:prstGeom>
          <a:noFill/>
        </p:spPr>
        <p:txBody>
          <a:bodyPr wrap="none" rtlCol="0">
            <a:spAutoFit/>
          </a:bodyPr>
          <a:lstStyle/>
          <a:p>
            <a:pPr algn="ctr"/>
            <a:r>
              <a:rPr lang="fr-FR" sz="2400" b="1" dirty="0">
                <a:solidFill>
                  <a:srgbClr val="00009A"/>
                </a:solidFill>
                <a:latin typeface="Arial" panose="020B0604020202020204" pitchFamily="34" charset="0"/>
                <a:cs typeface="Arial" panose="020B0604020202020204" pitchFamily="34" charset="0"/>
              </a:rPr>
              <a:t>*</a:t>
            </a:r>
          </a:p>
        </p:txBody>
      </p:sp>
      <p:sp>
        <p:nvSpPr>
          <p:cNvPr id="13" name="ZoneTexte 12"/>
          <p:cNvSpPr txBox="1"/>
          <p:nvPr/>
        </p:nvSpPr>
        <p:spPr>
          <a:xfrm>
            <a:off x="2929359" y="2958807"/>
            <a:ext cx="718466" cy="461665"/>
          </a:xfrm>
          <a:prstGeom prst="rect">
            <a:avLst/>
          </a:prstGeom>
          <a:noFill/>
        </p:spPr>
        <p:txBody>
          <a:bodyPr wrap="none" rtlCol="0">
            <a:spAutoFit/>
          </a:bodyPr>
          <a:lstStyle/>
          <a:p>
            <a:pPr algn="ctr"/>
            <a:r>
              <a:rPr lang="fr-FR" sz="2400" b="1" dirty="0">
                <a:solidFill>
                  <a:srgbClr val="00009A"/>
                </a:solidFill>
                <a:latin typeface="Arial" panose="020B0604020202020204" pitchFamily="34" charset="0"/>
                <a:cs typeface="Arial" panose="020B0604020202020204" pitchFamily="34" charset="0"/>
              </a:rPr>
              <a:t>*</a:t>
            </a:r>
            <a:r>
              <a:rPr lang="fr-FR" sz="2400" b="1" baseline="30000" dirty="0">
                <a:solidFill>
                  <a:srgbClr val="00009A"/>
                </a:solidFill>
                <a:latin typeface="Arial" panose="020B0604020202020204" pitchFamily="34" charset="0"/>
                <a:cs typeface="Arial" panose="020B0604020202020204" pitchFamily="34" charset="0"/>
              </a:rPr>
              <a:t> / </a:t>
            </a:r>
            <a:r>
              <a:rPr lang="fr-FR" sz="2400" b="1" dirty="0">
                <a:solidFill>
                  <a:srgbClr val="00009A"/>
                </a:solidFill>
                <a:latin typeface="Arial" panose="020B0604020202020204" pitchFamily="34" charset="0"/>
                <a:cs typeface="Arial" panose="020B0604020202020204" pitchFamily="34" charset="0"/>
              </a:rPr>
              <a:t>**</a:t>
            </a:r>
          </a:p>
        </p:txBody>
      </p:sp>
      <p:sp>
        <p:nvSpPr>
          <p:cNvPr id="14" name="ZoneTexte 13"/>
          <p:cNvSpPr txBox="1"/>
          <p:nvPr/>
        </p:nvSpPr>
        <p:spPr>
          <a:xfrm>
            <a:off x="2000649" y="3997528"/>
            <a:ext cx="425117" cy="461665"/>
          </a:xfrm>
          <a:prstGeom prst="rect">
            <a:avLst/>
          </a:prstGeom>
          <a:noFill/>
        </p:spPr>
        <p:txBody>
          <a:bodyPr wrap="none" rtlCol="0">
            <a:spAutoFit/>
          </a:bodyPr>
          <a:lstStyle/>
          <a:p>
            <a:pPr algn="ctr"/>
            <a:r>
              <a:rPr lang="fr-FR" sz="2400" b="1" dirty="0">
                <a:solidFill>
                  <a:srgbClr val="00009A"/>
                </a:solidFill>
                <a:latin typeface="Arial" panose="020B0604020202020204" pitchFamily="34" charset="0"/>
                <a:cs typeface="Arial" panose="020B0604020202020204" pitchFamily="34" charset="0"/>
              </a:rPr>
              <a:t>**</a:t>
            </a:r>
          </a:p>
        </p:txBody>
      </p:sp>
      <p:sp>
        <p:nvSpPr>
          <p:cNvPr id="15" name="ZoneTexte 14"/>
          <p:cNvSpPr txBox="1"/>
          <p:nvPr/>
        </p:nvSpPr>
        <p:spPr>
          <a:xfrm>
            <a:off x="3614420" y="5381754"/>
            <a:ext cx="1677061" cy="461665"/>
          </a:xfrm>
          <a:prstGeom prst="rect">
            <a:avLst/>
          </a:prstGeom>
          <a:solidFill>
            <a:schemeClr val="bg1"/>
          </a:solidFill>
          <a:ln>
            <a:solidFill>
              <a:srgbClr val="00009A"/>
            </a:solidFill>
          </a:ln>
          <a:effectLst>
            <a:outerShdw blurRad="50800" dist="38100" dir="2700000" algn="tl" rotWithShape="0">
              <a:srgbClr val="00009A">
                <a:alpha val="40000"/>
              </a:srgbClr>
            </a:outerShdw>
          </a:effectLst>
        </p:spPr>
        <p:txBody>
          <a:bodyPr wrap="none" rtlCol="0">
            <a:spAutoFit/>
          </a:bodyPr>
          <a:lstStyle/>
          <a:p>
            <a:pPr algn="ctr"/>
            <a:r>
              <a:rPr lang="fr-FR" sz="2400" b="1" dirty="0">
                <a:solidFill>
                  <a:srgbClr val="00009A"/>
                </a:solidFill>
                <a:latin typeface="Arial" panose="020B0604020202020204" pitchFamily="34" charset="0"/>
                <a:cs typeface="Arial" panose="020B0604020202020204" pitchFamily="34" charset="0"/>
              </a:rPr>
              <a:t>*</a:t>
            </a:r>
            <a:r>
              <a:rPr lang="fr-FR" sz="2400" b="1" baseline="30000" dirty="0">
                <a:solidFill>
                  <a:srgbClr val="00009A"/>
                </a:solidFill>
                <a:latin typeface="Arial" panose="020B0604020202020204" pitchFamily="34" charset="0"/>
                <a:cs typeface="Arial" panose="020B0604020202020204" pitchFamily="34" charset="0"/>
              </a:rPr>
              <a:t> / </a:t>
            </a:r>
            <a:r>
              <a:rPr lang="fr-FR" sz="2400" b="1" dirty="0">
                <a:solidFill>
                  <a:srgbClr val="00009A"/>
                </a:solidFill>
                <a:latin typeface="Arial" panose="020B0604020202020204" pitchFamily="34" charset="0"/>
                <a:cs typeface="Arial" panose="020B0604020202020204" pitchFamily="34" charset="0"/>
              </a:rPr>
              <a:t>** </a:t>
            </a:r>
            <a:r>
              <a:rPr lang="fr-FR" sz="1600" b="1" i="1" dirty="0">
                <a:solidFill>
                  <a:srgbClr val="00009A"/>
                </a:solidFill>
                <a:latin typeface="Arial" panose="020B0604020202020204" pitchFamily="34" charset="0"/>
                <a:cs typeface="Arial" panose="020B0604020202020204" pitchFamily="34" charset="0"/>
              </a:rPr>
              <a:t>p</a:t>
            </a:r>
            <a:r>
              <a:rPr lang="fr-FR" sz="1600" b="1" dirty="0">
                <a:solidFill>
                  <a:srgbClr val="00009A"/>
                </a:solidFill>
                <a:latin typeface="Arial" panose="020B0604020202020204" pitchFamily="34" charset="0"/>
                <a:cs typeface="Arial" panose="020B0604020202020204" pitchFamily="34" charset="0"/>
              </a:rPr>
              <a:t> &lt; 0,001</a:t>
            </a:r>
          </a:p>
        </p:txBody>
      </p:sp>
      <p:pic>
        <p:nvPicPr>
          <p:cNvPr id="8"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pic>
        <p:nvPicPr>
          <p:cNvPr id="9"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6971962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9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5894"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88640"/>
            <a:ext cx="8280920" cy="1144998"/>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6216071"/>
            <a:ext cx="8496944" cy="294881"/>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7" descr="Résultat de recherche d'images pour &quot;nasopharyngeal swab&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2375" y="3149413"/>
            <a:ext cx="2495550" cy="1828800"/>
          </a:xfrm>
          <a:prstGeom prst="rect">
            <a:avLst/>
          </a:prstGeom>
          <a:noFill/>
          <a:ln>
            <a:noFill/>
          </a:ln>
          <a:effectLst>
            <a:outerShdw blurRad="50800" dist="38100" dir="2700000" algn="tl" rotWithShape="0">
              <a:srgbClr val="00009A">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155575" y="1726386"/>
            <a:ext cx="8808913" cy="923330"/>
          </a:xfrm>
          <a:prstGeom prst="rect">
            <a:avLst/>
          </a:prstGeom>
          <a:noFill/>
        </p:spPr>
        <p:txBody>
          <a:bodyPr wrap="square" rtlCol="0">
            <a:spAutoFit/>
          </a:bodyPr>
          <a:lstStyle/>
          <a:p>
            <a:pPr algn="ctr">
              <a:lnSpc>
                <a:spcPct val="150000"/>
              </a:lnSpc>
            </a:pPr>
            <a:r>
              <a:rPr lang="fr-FR" dirty="0">
                <a:solidFill>
                  <a:srgbClr val="00009A"/>
                </a:solidFill>
                <a:latin typeface="Arial" panose="020B0604020202020204" pitchFamily="34" charset="0"/>
                <a:cs typeface="Arial" panose="020B0604020202020204" pitchFamily="34" charset="0"/>
              </a:rPr>
              <a:t>PCR multiplex pour détection des virus respiratoires et des bactéries intracellulaires </a:t>
            </a:r>
            <a:r>
              <a:rPr lang="fr-FR" dirty="0">
                <a:latin typeface="Arial" panose="020B0604020202020204" pitchFamily="34" charset="0"/>
                <a:cs typeface="Arial" panose="020B0604020202020204" pitchFamily="34" charset="0"/>
              </a:rPr>
              <a:t>(</a:t>
            </a:r>
            <a:r>
              <a:rPr lang="fr-FR" i="1" dirty="0">
                <a:latin typeface="Arial" panose="020B0604020202020204" pitchFamily="34" charset="0"/>
                <a:cs typeface="Arial" panose="020B0604020202020204" pitchFamily="34" charset="0"/>
              </a:rPr>
              <a:t>Chlamydia </a:t>
            </a:r>
            <a:r>
              <a:rPr lang="fr-FR" i="1" dirty="0" err="1">
                <a:latin typeface="Arial" panose="020B0604020202020204" pitchFamily="34" charset="0"/>
                <a:cs typeface="Arial" panose="020B0604020202020204" pitchFamily="34" charset="0"/>
              </a:rPr>
              <a:t>pneumoniae</a:t>
            </a:r>
            <a:r>
              <a:rPr lang="fr-FR"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Mycoplasma</a:t>
            </a:r>
            <a:r>
              <a:rPr lang="fr-FR" i="1"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pneumoniae</a:t>
            </a:r>
            <a:r>
              <a:rPr lang="fr-FR"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Bordetella</a:t>
            </a:r>
            <a:r>
              <a:rPr lang="fr-FR" i="1"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pertussis</a:t>
            </a:r>
            <a:r>
              <a:rPr lang="fr-FR" dirty="0">
                <a:latin typeface="Arial" panose="020B0604020202020204" pitchFamily="34" charset="0"/>
                <a:cs typeface="Arial" panose="020B0604020202020204" pitchFamily="34" charset="0"/>
              </a:rPr>
              <a:t>)</a:t>
            </a:r>
          </a:p>
        </p:txBody>
      </p:sp>
      <p:sp>
        <p:nvSpPr>
          <p:cNvPr id="4" name="AutoShape 10" descr="Résultat de recherche d'images pour &quot;fiberoptic bronchoscopy&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12" descr="Résultat de recherche d'images pour &quot;fiberoptic bronchoscopy&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17" descr="Résultat de recherche d'images pour &quot;fibroscopie appareil&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20" descr="Résultat de recherche d'images pour &quot;fibroscopie appareil ambu&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23" descr="Résultat de recherche d'images pour &quot;fibroscopie appareil ambu&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26" descr="Résultat de recherche d'images pour &quot;fibroscopie appareil ambu&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100" name="Picture 28"/>
          <p:cNvPicPr>
            <a:picLocks noChangeAspect="1" noChangeArrowheads="1"/>
          </p:cNvPicPr>
          <p:nvPr/>
        </p:nvPicPr>
        <p:blipFill rotWithShape="1">
          <a:blip r:embed="rId8">
            <a:extLst>
              <a:ext uri="{28A0092B-C50C-407E-A947-70E740481C1C}">
                <a14:useLocalDpi xmlns:a14="http://schemas.microsoft.com/office/drawing/2010/main" val="0"/>
              </a:ext>
            </a:extLst>
          </a:blip>
          <a:srcRect b="5931"/>
          <a:stretch/>
        </p:blipFill>
        <p:spPr bwMode="auto">
          <a:xfrm>
            <a:off x="5940152" y="3055813"/>
            <a:ext cx="2143125" cy="2016000"/>
          </a:xfrm>
          <a:prstGeom prst="rect">
            <a:avLst/>
          </a:prstGeom>
          <a:noFill/>
          <a:ln>
            <a:noFill/>
          </a:ln>
          <a:effectLst>
            <a:outerShdw blurRad="50800" dist="38100" dir="2700000" algn="tl" rotWithShape="0">
              <a:srgbClr val="00009A">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p:cNvSpPr txBox="1"/>
          <p:nvPr/>
        </p:nvSpPr>
        <p:spPr>
          <a:xfrm>
            <a:off x="1838014" y="5382862"/>
            <a:ext cx="5467972" cy="461665"/>
          </a:xfrm>
          <a:prstGeom prst="rect">
            <a:avLst/>
          </a:prstGeom>
          <a:noFill/>
        </p:spPr>
        <p:txBody>
          <a:bodyPr wrap="none" rtlCol="0">
            <a:spAutoFit/>
          </a:bodyPr>
          <a:lstStyle/>
          <a:p>
            <a:pPr algn="ctr"/>
            <a:r>
              <a:rPr lang="fr-FR" sz="2400" b="1" dirty="0">
                <a:solidFill>
                  <a:srgbClr val="00009A"/>
                </a:solidFill>
                <a:latin typeface="Arial" panose="020B0604020202020204" pitchFamily="34" charset="0"/>
                <a:cs typeface="Arial" panose="020B0604020202020204" pitchFamily="34" charset="0"/>
              </a:rPr>
              <a:t>Ecouvillon </a:t>
            </a:r>
            <a:r>
              <a:rPr lang="fr-FR" sz="2400" b="1" dirty="0" err="1">
                <a:solidFill>
                  <a:srgbClr val="00009A"/>
                </a:solidFill>
                <a:latin typeface="Arial" panose="020B0604020202020204" pitchFamily="34" charset="0"/>
                <a:cs typeface="Arial" panose="020B0604020202020204" pitchFamily="34" charset="0"/>
              </a:rPr>
              <a:t>naso</a:t>
            </a:r>
            <a:r>
              <a:rPr lang="fr-FR" sz="2400" b="1" dirty="0">
                <a:solidFill>
                  <a:srgbClr val="00009A"/>
                </a:solidFill>
                <a:latin typeface="Arial" panose="020B0604020202020204" pitchFamily="34" charset="0"/>
                <a:cs typeface="Arial" panose="020B0604020202020204" pitchFamily="34" charset="0"/>
              </a:rPr>
              <a:t>-pharyngé ou LBA ?</a:t>
            </a:r>
          </a:p>
        </p:txBody>
      </p:sp>
      <p:pic>
        <p:nvPicPr>
          <p:cNvPr id="1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2230110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0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88640"/>
            <a:ext cx="8280920" cy="1144998"/>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408" y="6216071"/>
            <a:ext cx="8496944" cy="294881"/>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2715" y="2742064"/>
            <a:ext cx="6238329" cy="3317399"/>
          </a:xfrm>
          <a:prstGeom prst="rect">
            <a:avLst/>
          </a:prstGeom>
          <a:noFill/>
          <a:ln>
            <a:noFill/>
          </a:ln>
          <a:effectLst>
            <a:outerShdw blurRad="50800" dist="38100" dir="2700000" algn="tl" rotWithShape="0">
              <a:srgbClr val="00009A">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7" descr="Résultat de recherche d'images pour &quot;nasopharyngeal swab&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ZoneTexte 2"/>
          <p:cNvSpPr txBox="1"/>
          <p:nvPr/>
        </p:nvSpPr>
        <p:spPr>
          <a:xfrm>
            <a:off x="155575" y="1726386"/>
            <a:ext cx="8808913" cy="923330"/>
          </a:xfrm>
          <a:prstGeom prst="rect">
            <a:avLst/>
          </a:prstGeom>
          <a:noFill/>
        </p:spPr>
        <p:txBody>
          <a:bodyPr wrap="square" rtlCol="0">
            <a:spAutoFit/>
          </a:bodyPr>
          <a:lstStyle/>
          <a:p>
            <a:pPr algn="ctr">
              <a:lnSpc>
                <a:spcPct val="150000"/>
              </a:lnSpc>
            </a:pPr>
            <a:r>
              <a:rPr lang="fr-FR" dirty="0">
                <a:solidFill>
                  <a:srgbClr val="00009A"/>
                </a:solidFill>
                <a:latin typeface="Arial" panose="020B0604020202020204" pitchFamily="34" charset="0"/>
                <a:cs typeface="Arial" panose="020B0604020202020204" pitchFamily="34" charset="0"/>
              </a:rPr>
              <a:t>PCR multiplex pour détection des virus respiratoires et des bactéries intracellulaires </a:t>
            </a:r>
            <a:r>
              <a:rPr lang="fr-FR" dirty="0">
                <a:latin typeface="Arial" panose="020B0604020202020204" pitchFamily="34" charset="0"/>
                <a:cs typeface="Arial" panose="020B0604020202020204" pitchFamily="34" charset="0"/>
              </a:rPr>
              <a:t>(</a:t>
            </a:r>
            <a:r>
              <a:rPr lang="fr-FR" i="1" dirty="0">
                <a:latin typeface="Arial" panose="020B0604020202020204" pitchFamily="34" charset="0"/>
                <a:cs typeface="Arial" panose="020B0604020202020204" pitchFamily="34" charset="0"/>
              </a:rPr>
              <a:t>Chlamydia </a:t>
            </a:r>
            <a:r>
              <a:rPr lang="fr-FR" i="1" dirty="0" err="1">
                <a:latin typeface="Arial" panose="020B0604020202020204" pitchFamily="34" charset="0"/>
                <a:cs typeface="Arial" panose="020B0604020202020204" pitchFamily="34" charset="0"/>
              </a:rPr>
              <a:t>pneumoniae</a:t>
            </a:r>
            <a:r>
              <a:rPr lang="fr-FR"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Mycoplasma</a:t>
            </a:r>
            <a:r>
              <a:rPr lang="fr-FR" i="1"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pneumoniae</a:t>
            </a:r>
            <a:r>
              <a:rPr lang="fr-FR"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Bordetella</a:t>
            </a:r>
            <a:r>
              <a:rPr lang="fr-FR" i="1"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pertussis</a:t>
            </a:r>
            <a:r>
              <a:rPr lang="fr-FR" dirty="0">
                <a:latin typeface="Arial" panose="020B0604020202020204" pitchFamily="34" charset="0"/>
                <a:cs typeface="Arial" panose="020B0604020202020204" pitchFamily="34" charset="0"/>
              </a:rPr>
              <a:t>)</a:t>
            </a:r>
          </a:p>
        </p:txBody>
      </p:sp>
      <p:sp>
        <p:nvSpPr>
          <p:cNvPr id="4" name="AutoShape 10" descr="Résultat de recherche d'images pour &quot;fiberoptic bronchoscopy&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12" descr="Résultat de recherche d'images pour &quot;fiberoptic bronchoscopy&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17" descr="Résultat de recherche d'images pour &quot;fibroscopie appareil&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20" descr="Résultat de recherche d'images pour &quot;fibroscopie appareil ambu&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23" descr="Résultat de recherche d'images pour &quot;fibroscopie appareil ambu&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 name="Rectangle à coins arrondis 15"/>
          <p:cNvSpPr/>
          <p:nvPr/>
        </p:nvSpPr>
        <p:spPr>
          <a:xfrm>
            <a:off x="1497551" y="3748097"/>
            <a:ext cx="6189845" cy="1045102"/>
          </a:xfrm>
          <a:prstGeom prst="roundRect">
            <a:avLst/>
          </a:prstGeom>
          <a:solidFill>
            <a:srgbClr val="00B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à coins arrondis 17"/>
          <p:cNvSpPr/>
          <p:nvPr/>
        </p:nvSpPr>
        <p:spPr>
          <a:xfrm>
            <a:off x="1500283" y="4891007"/>
            <a:ext cx="6189845" cy="1045102"/>
          </a:xfrm>
          <a:prstGeom prst="roundRect">
            <a:avLst/>
          </a:prstGeom>
          <a:solidFill>
            <a:srgbClr val="66006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748356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5731" fill="hold"/>
                                        <p:tgtEl>
                                          <p:spTgt spid="9"/>
                                        </p:tgtEl>
                                      </p:cBhvr>
                                    </p:cmd>
                                  </p:childTnLst>
                                </p:cTn>
                              </p:par>
                            </p:childTnLst>
                          </p:cTn>
                        </p:par>
                      </p:childTnLst>
                    </p:cTn>
                  </p:par>
                </p:childTnLst>
              </p:cTn>
              <p:nextCondLst>
                <p:cond evt="onClick" delay="0">
                  <p:tgtEl>
                    <p:spTgt spid="9"/>
                  </p:tgtEl>
                </p:cond>
              </p:nextCondLst>
            </p:seq>
            <p:audio>
              <p:cMediaNode vol="80000">
                <p:cTn id="31" fill="hold" display="0">
                  <p:stCondLst>
                    <p:cond delay="indefinite"/>
                  </p:stCondLst>
                  <p:endCondLst>
                    <p:cond evt="onStopAudio" delay="0">
                      <p:tgtEl>
                        <p:sldTgt/>
                      </p:tgtEl>
                    </p:cond>
                  </p:endCondLst>
                </p:cTn>
                <p:tgtEl>
                  <p:spTgt spid="9"/>
                </p:tgtEl>
              </p:cMediaNode>
            </p:audio>
          </p:childTnLst>
        </p:cTn>
      </p:par>
    </p:tnLst>
    <p:bldLst>
      <p:bldP spid="16"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1126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endParaRPr>
          </a:p>
        </p:txBody>
      </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188640"/>
            <a:ext cx="8649040" cy="2232248"/>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3284984"/>
            <a:ext cx="8683446"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à coins arrondis 18"/>
          <p:cNvSpPr/>
          <p:nvPr/>
        </p:nvSpPr>
        <p:spPr>
          <a:xfrm>
            <a:off x="251520" y="4416479"/>
            <a:ext cx="8683445" cy="380673"/>
          </a:xfrm>
          <a:prstGeom prst="roundRect">
            <a:avLst/>
          </a:prstGeom>
          <a:solidFill>
            <a:srgbClr val="66006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2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520" y="6165304"/>
            <a:ext cx="8568952" cy="306555"/>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pic>
        <p:nvPicPr>
          <p:cNvPr id="3"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8026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3517"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16632"/>
            <a:ext cx="6906929" cy="2072388"/>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60" y="6206248"/>
            <a:ext cx="3171056" cy="339756"/>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0133" t="4486" r="33949" b="7923"/>
          <a:stretch/>
        </p:blipFill>
        <p:spPr bwMode="auto">
          <a:xfrm>
            <a:off x="3203848" y="3310369"/>
            <a:ext cx="1512168" cy="1546930"/>
          </a:xfrm>
          <a:prstGeom prst="rect">
            <a:avLst/>
          </a:prstGeom>
          <a:solidFill>
            <a:schemeClr val="bg1"/>
          </a:solidFill>
          <a:ln>
            <a:noFill/>
          </a:ln>
          <a:effectLst>
            <a:outerShdw blurRad="50800" dist="38100" dir="2700000" algn="tl" rotWithShape="0">
              <a:srgbClr val="00009A">
                <a:alpha val="40000"/>
              </a:srgbClr>
            </a:outerShdw>
          </a:effectLst>
        </p:spPr>
      </p:pic>
      <p:sp>
        <p:nvSpPr>
          <p:cNvPr id="2" name="ZoneTexte 1"/>
          <p:cNvSpPr txBox="1"/>
          <p:nvPr/>
        </p:nvSpPr>
        <p:spPr>
          <a:xfrm>
            <a:off x="128216" y="3760669"/>
            <a:ext cx="1287532" cy="646331"/>
          </a:xfrm>
          <a:prstGeom prst="rect">
            <a:avLst/>
          </a:prstGeom>
          <a:solidFill>
            <a:schemeClr val="bg1"/>
          </a:solidFill>
          <a:ln w="19050">
            <a:solidFill>
              <a:srgbClr val="00009A"/>
            </a:solidFill>
          </a:ln>
          <a:effectLst>
            <a:outerShdw blurRad="50800" dist="38100" dir="2700000" algn="tl" rotWithShape="0">
              <a:srgbClr val="00009A">
                <a:alpha val="40000"/>
              </a:srgbClr>
            </a:outerShdw>
          </a:effectLst>
        </p:spPr>
        <p:txBody>
          <a:bodyPr wrap="none" rtlCol="0">
            <a:spAutoFit/>
          </a:bodyPr>
          <a:lstStyle/>
          <a:p>
            <a:pPr algn="ctr"/>
            <a:r>
              <a:rPr lang="fr-FR" b="1" dirty="0">
                <a:latin typeface="Arial" panose="020B0604020202020204" pitchFamily="34" charset="0"/>
                <a:cs typeface="Arial" panose="020B0604020202020204" pitchFamily="34" charset="0"/>
              </a:rPr>
              <a:t>Suspicion</a:t>
            </a:r>
          </a:p>
          <a:p>
            <a:pPr algn="ctr"/>
            <a:r>
              <a:rPr lang="fr-FR" b="1" dirty="0">
                <a:latin typeface="Arial" panose="020B0604020202020204" pitchFamily="34" charset="0"/>
                <a:cs typeface="Arial" panose="020B0604020202020204" pitchFamily="34" charset="0"/>
              </a:rPr>
              <a:t>de PAVM</a:t>
            </a:r>
          </a:p>
        </p:txBody>
      </p:sp>
      <p:sp>
        <p:nvSpPr>
          <p:cNvPr id="8" name="ZoneTexte 7"/>
          <p:cNvSpPr txBox="1"/>
          <p:nvPr/>
        </p:nvSpPr>
        <p:spPr>
          <a:xfrm>
            <a:off x="1888469" y="3899168"/>
            <a:ext cx="659155" cy="369332"/>
          </a:xfrm>
          <a:prstGeom prst="rect">
            <a:avLst/>
          </a:prstGeom>
          <a:solidFill>
            <a:schemeClr val="bg1"/>
          </a:solidFill>
          <a:ln w="19050">
            <a:solidFill>
              <a:srgbClr val="00009A"/>
            </a:solidFill>
          </a:ln>
          <a:effectLst>
            <a:outerShdw blurRad="50800" dist="38100" dir="2700000" algn="tl" rotWithShape="0">
              <a:srgbClr val="00009A">
                <a:alpha val="40000"/>
              </a:srgbClr>
            </a:outerShdw>
          </a:effectLst>
        </p:spPr>
        <p:txBody>
          <a:bodyPr wrap="none" rtlCol="0">
            <a:spAutoFit/>
          </a:bodyPr>
          <a:lstStyle/>
          <a:p>
            <a:pPr algn="ctr"/>
            <a:r>
              <a:rPr lang="fr-FR" b="1" dirty="0">
                <a:latin typeface="Arial" panose="020B0604020202020204" pitchFamily="34" charset="0"/>
                <a:cs typeface="Arial" panose="020B0604020202020204" pitchFamily="34" charset="0"/>
              </a:rPr>
              <a:t>LBA</a:t>
            </a:r>
          </a:p>
        </p:txBody>
      </p:sp>
      <p:sp>
        <p:nvSpPr>
          <p:cNvPr id="9" name="ZoneTexte 8"/>
          <p:cNvSpPr txBox="1"/>
          <p:nvPr/>
        </p:nvSpPr>
        <p:spPr>
          <a:xfrm>
            <a:off x="3027625" y="5157192"/>
            <a:ext cx="1864614" cy="646331"/>
          </a:xfrm>
          <a:prstGeom prst="rect">
            <a:avLst/>
          </a:prstGeom>
          <a:solidFill>
            <a:schemeClr val="bg1"/>
          </a:solidFill>
          <a:ln w="19050">
            <a:solidFill>
              <a:srgbClr val="00009A"/>
            </a:solidFill>
          </a:ln>
          <a:effectLst>
            <a:outerShdw blurRad="50800" dist="38100" dir="2700000" algn="tl" rotWithShape="0">
              <a:srgbClr val="00009A">
                <a:alpha val="40000"/>
              </a:srgbClr>
            </a:outerShdw>
          </a:effectLst>
        </p:spPr>
        <p:txBody>
          <a:bodyPr wrap="none" rtlCol="0">
            <a:spAutoFit/>
          </a:bodyPr>
          <a:lstStyle/>
          <a:p>
            <a:pPr algn="ctr"/>
            <a:r>
              <a:rPr lang="fr-FR" b="1" dirty="0">
                <a:latin typeface="Arial" panose="020B0604020202020204" pitchFamily="34" charset="0"/>
                <a:cs typeface="Arial" panose="020B0604020202020204" pitchFamily="34" charset="0"/>
              </a:rPr>
              <a:t>BGN à </a:t>
            </a:r>
          </a:p>
          <a:p>
            <a:pPr algn="ctr"/>
            <a:r>
              <a:rPr lang="fr-FR" b="1" dirty="0">
                <a:latin typeface="Arial" panose="020B0604020202020204" pitchFamily="34" charset="0"/>
                <a:cs typeface="Arial" panose="020B0604020202020204" pitchFamily="34" charset="0"/>
              </a:rPr>
              <a:t>l’examen direct</a:t>
            </a:r>
          </a:p>
        </p:txBody>
      </p:sp>
      <p:sp>
        <p:nvSpPr>
          <p:cNvPr id="10" name="ZoneTexte 9"/>
          <p:cNvSpPr txBox="1"/>
          <p:nvPr/>
        </p:nvSpPr>
        <p:spPr>
          <a:xfrm>
            <a:off x="5285431" y="2636912"/>
            <a:ext cx="3602020" cy="923330"/>
          </a:xfrm>
          <a:prstGeom prst="rect">
            <a:avLst/>
          </a:prstGeom>
          <a:solidFill>
            <a:schemeClr val="bg1"/>
          </a:solidFill>
          <a:ln w="19050">
            <a:solidFill>
              <a:srgbClr val="00009A"/>
            </a:solidFill>
          </a:ln>
          <a:effectLst>
            <a:outerShdw blurRad="50800" dist="38100" dir="2700000" algn="tl" rotWithShape="0">
              <a:srgbClr val="00009A">
                <a:alpha val="40000"/>
              </a:srgbClr>
            </a:outerShdw>
          </a:effectLst>
        </p:spPr>
        <p:txBody>
          <a:bodyPr wrap="square" rtlCol="0">
            <a:spAutoFit/>
          </a:bodyPr>
          <a:lstStyle/>
          <a:p>
            <a:pPr algn="ctr"/>
            <a:r>
              <a:rPr lang="fr-FR" b="1" dirty="0">
                <a:latin typeface="Arial" panose="020B0604020202020204" pitchFamily="34" charset="0"/>
                <a:cs typeface="Arial" panose="020B0604020202020204" pitchFamily="34" charset="0"/>
              </a:rPr>
              <a:t>Méthodes conventionnelles </a:t>
            </a:r>
            <a:r>
              <a:rPr lang="fr-FR" dirty="0">
                <a:latin typeface="Arial" panose="020B0604020202020204" pitchFamily="34" charset="0"/>
                <a:cs typeface="Arial" panose="020B0604020202020204" pitchFamily="34" charset="0"/>
              </a:rPr>
              <a:t>(ID/</a:t>
            </a:r>
            <a:r>
              <a:rPr lang="fr-FR" dirty="0" err="1">
                <a:latin typeface="Arial" panose="020B0604020202020204" pitchFamily="34" charset="0"/>
                <a:cs typeface="Arial" panose="020B0604020202020204" pitchFamily="34" charset="0"/>
              </a:rPr>
              <a:t>ATBgramme</a:t>
            </a:r>
            <a:r>
              <a:rPr lang="fr-FR" dirty="0">
                <a:latin typeface="Arial" panose="020B0604020202020204" pitchFamily="34" charset="0"/>
                <a:cs typeface="Arial" panose="020B0604020202020204" pitchFamily="34" charset="0"/>
              </a:rPr>
              <a:t> à partir des cultures H24) : </a:t>
            </a:r>
            <a:r>
              <a:rPr lang="fr-FR" b="1" dirty="0">
                <a:solidFill>
                  <a:srgbClr val="00009A"/>
                </a:solidFill>
                <a:latin typeface="Arial" panose="020B0604020202020204" pitchFamily="34" charset="0"/>
                <a:cs typeface="Arial" panose="020B0604020202020204" pitchFamily="34" charset="0"/>
              </a:rPr>
              <a:t>résultats ~H48</a:t>
            </a:r>
          </a:p>
        </p:txBody>
      </p:sp>
      <p:sp>
        <p:nvSpPr>
          <p:cNvPr id="11" name="ZoneTexte 10"/>
          <p:cNvSpPr txBox="1"/>
          <p:nvPr/>
        </p:nvSpPr>
        <p:spPr>
          <a:xfrm>
            <a:off x="5306742" y="4224056"/>
            <a:ext cx="3602020" cy="923330"/>
          </a:xfrm>
          <a:prstGeom prst="rect">
            <a:avLst/>
          </a:prstGeom>
          <a:solidFill>
            <a:schemeClr val="bg1"/>
          </a:solidFill>
          <a:ln w="19050">
            <a:solidFill>
              <a:srgbClr val="00009A"/>
            </a:solidFill>
          </a:ln>
          <a:effectLst>
            <a:outerShdw blurRad="50800" dist="38100" dir="2700000" algn="tl" rotWithShape="0">
              <a:srgbClr val="00009A">
                <a:alpha val="40000"/>
              </a:srgbClr>
            </a:outerShdw>
          </a:effectLst>
        </p:spPr>
        <p:txBody>
          <a:bodyPr wrap="square" rtlCol="0">
            <a:spAutoFit/>
          </a:bodyPr>
          <a:lstStyle/>
          <a:p>
            <a:pPr algn="ctr"/>
            <a:r>
              <a:rPr lang="fr-FR" b="1" dirty="0" err="1">
                <a:latin typeface="Arial" panose="020B0604020202020204" pitchFamily="34" charset="0"/>
                <a:cs typeface="Arial" panose="020B0604020202020204" pitchFamily="34" charset="0"/>
              </a:rPr>
              <a:t>ATBgramme</a:t>
            </a:r>
            <a:r>
              <a:rPr lang="fr-FR" b="1" dirty="0">
                <a:latin typeface="Arial" panose="020B0604020202020204" pitchFamily="34" charset="0"/>
                <a:cs typeface="Arial" panose="020B0604020202020204" pitchFamily="34" charset="0"/>
              </a:rPr>
              <a:t> direct et ID par MALDI-TOF à H24 :</a:t>
            </a:r>
          </a:p>
          <a:p>
            <a:pPr algn="ctr"/>
            <a:r>
              <a:rPr lang="fr-FR" b="1" dirty="0">
                <a:solidFill>
                  <a:srgbClr val="00009A"/>
                </a:solidFill>
                <a:latin typeface="Arial" panose="020B0604020202020204" pitchFamily="34" charset="0"/>
                <a:cs typeface="Arial" panose="020B0604020202020204" pitchFamily="34" charset="0"/>
              </a:rPr>
              <a:t>résultats ~H24</a:t>
            </a:r>
          </a:p>
        </p:txBody>
      </p:sp>
      <p:cxnSp>
        <p:nvCxnSpPr>
          <p:cNvPr id="4" name="Connecteur droit avec flèche 3"/>
          <p:cNvCxnSpPr>
            <a:stCxn id="2" idx="3"/>
            <a:endCxn id="8" idx="1"/>
          </p:cNvCxnSpPr>
          <p:nvPr/>
        </p:nvCxnSpPr>
        <p:spPr>
          <a:xfrm flipV="1">
            <a:off x="1415748" y="4083834"/>
            <a:ext cx="472721" cy="1"/>
          </a:xfrm>
          <a:prstGeom prst="straightConnector1">
            <a:avLst/>
          </a:prstGeom>
          <a:ln w="34925">
            <a:solidFill>
              <a:srgbClr val="00009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2547624" y="4083834"/>
            <a:ext cx="656224" cy="0"/>
          </a:xfrm>
          <a:prstGeom prst="straightConnector1">
            <a:avLst/>
          </a:prstGeom>
          <a:ln w="34925">
            <a:solidFill>
              <a:srgbClr val="00009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6148" idx="3"/>
            <a:endCxn id="11" idx="1"/>
          </p:cNvCxnSpPr>
          <p:nvPr/>
        </p:nvCxnSpPr>
        <p:spPr>
          <a:xfrm>
            <a:off x="4716016" y="4083834"/>
            <a:ext cx="590726" cy="601887"/>
          </a:xfrm>
          <a:prstGeom prst="straightConnector1">
            <a:avLst/>
          </a:prstGeom>
          <a:ln w="34925">
            <a:solidFill>
              <a:srgbClr val="00009A"/>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6148" idx="3"/>
            <a:endCxn id="10" idx="1"/>
          </p:cNvCxnSpPr>
          <p:nvPr/>
        </p:nvCxnSpPr>
        <p:spPr>
          <a:xfrm flipV="1">
            <a:off x="4716016" y="3098577"/>
            <a:ext cx="569415" cy="985257"/>
          </a:xfrm>
          <a:prstGeom prst="straightConnector1">
            <a:avLst/>
          </a:prstGeom>
          <a:ln w="34925">
            <a:solidFill>
              <a:srgbClr val="00009A"/>
            </a:solidFill>
            <a:tailEnd type="triangle"/>
          </a:ln>
        </p:spPr>
        <p:style>
          <a:lnRef idx="1">
            <a:schemeClr val="accent1"/>
          </a:lnRef>
          <a:fillRef idx="0">
            <a:schemeClr val="accent1"/>
          </a:fillRef>
          <a:effectRef idx="0">
            <a:schemeClr val="accent1"/>
          </a:effectRef>
          <a:fontRef idx="minor">
            <a:schemeClr val="tx1"/>
          </a:fontRef>
        </p:style>
      </p:cxn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141537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16632"/>
            <a:ext cx="6906929" cy="2072388"/>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60" y="6206248"/>
            <a:ext cx="3171056" cy="339756"/>
          </a:xfrm>
          <a:prstGeom prst="rect">
            <a:avLst/>
          </a:prstGeom>
          <a:noFill/>
          <a:ln>
            <a:noFill/>
          </a:ln>
          <a:effectLst>
            <a:outerShdw blurRad="50800" dist="38100" dir="2700000" algn="tl"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512" y="2481578"/>
            <a:ext cx="8712968" cy="923330"/>
          </a:xfrm>
          <a:prstGeom prst="rect">
            <a:avLst/>
          </a:prstGeom>
          <a:ln>
            <a:solidFill>
              <a:srgbClr val="660066"/>
            </a:solidFill>
          </a:ln>
        </p:spPr>
        <p:txBody>
          <a:bodyPr wrap="square">
            <a:spAutoFit/>
          </a:bodyPr>
          <a:lstStyle/>
          <a:p>
            <a:pPr algn="ctr"/>
            <a:r>
              <a:rPr lang="fr-FR" dirty="0">
                <a:latin typeface="Arial" panose="020B0604020202020204" pitchFamily="34" charset="0"/>
                <a:cs typeface="Arial" panose="020B0604020202020204" pitchFamily="34" charset="0"/>
              </a:rPr>
              <a:t>« </a:t>
            </a:r>
            <a:r>
              <a:rPr lang="fr-FR" b="1" dirty="0">
                <a:solidFill>
                  <a:srgbClr val="00009A"/>
                </a:solidFill>
                <a:latin typeface="Arial" panose="020B0604020202020204" pitchFamily="34" charset="0"/>
                <a:cs typeface="Arial" panose="020B0604020202020204" pitchFamily="34" charset="0"/>
              </a:rPr>
              <a:t>The </a:t>
            </a:r>
            <a:r>
              <a:rPr lang="en-US" b="1" dirty="0">
                <a:solidFill>
                  <a:srgbClr val="00009A"/>
                </a:solidFill>
                <a:latin typeface="Arial" panose="020B0604020202020204" pitchFamily="34" charset="0"/>
                <a:cs typeface="Arial" panose="020B0604020202020204" pitchFamily="34" charset="0"/>
              </a:rPr>
              <a:t>sensitivity and negative predictive values of Direct AST were 100% for all antibiotics tested</a:t>
            </a:r>
            <a:r>
              <a:rPr lang="en-US" dirty="0">
                <a:solidFill>
                  <a:srgbClr val="00009A"/>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except gentamicin (97.1% and 97.4%) and amikacin (88.9% and 96.4%), compared with Conventional AST.”</a:t>
            </a:r>
            <a:endParaRPr lang="fr-FR" dirty="0">
              <a:latin typeface="Arial" panose="020B0604020202020204" pitchFamily="34" charset="0"/>
              <a:cs typeface="Arial" panose="020B0604020202020204" pitchFamily="34" charset="0"/>
            </a:endParaRPr>
          </a:p>
        </p:txBody>
      </p:sp>
      <p:pic>
        <p:nvPicPr>
          <p:cNvPr id="717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814" y="3513910"/>
            <a:ext cx="8728314" cy="1849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747844" y="5448747"/>
            <a:ext cx="7648312" cy="646331"/>
          </a:xfrm>
          <a:prstGeom prst="rect">
            <a:avLst/>
          </a:prstGeom>
          <a:noFill/>
        </p:spPr>
        <p:txBody>
          <a:bodyPr wrap="none" rtlCol="0">
            <a:spAutoFit/>
          </a:bodyPr>
          <a:lstStyle/>
          <a:p>
            <a:pPr algn="ctr"/>
            <a:r>
              <a:rPr lang="fr-FR" b="1" dirty="0">
                <a:solidFill>
                  <a:srgbClr val="660066"/>
                </a:solidFill>
                <a:latin typeface="Arial" panose="020B0604020202020204" pitchFamily="34" charset="0"/>
                <a:cs typeface="Arial" panose="020B0604020202020204" pitchFamily="34" charset="0"/>
              </a:rPr>
              <a:t>Adaptation plus précoce d’un </a:t>
            </a:r>
            <a:r>
              <a:rPr lang="fr-FR" b="1" dirty="0" err="1">
                <a:solidFill>
                  <a:srgbClr val="660066"/>
                </a:solidFill>
                <a:latin typeface="Arial" panose="020B0604020202020204" pitchFamily="34" charset="0"/>
                <a:cs typeface="Arial" panose="020B0604020202020204" pitchFamily="34" charset="0"/>
              </a:rPr>
              <a:t>ttt</a:t>
            </a:r>
            <a:r>
              <a:rPr lang="fr-FR" b="1" dirty="0">
                <a:solidFill>
                  <a:srgbClr val="660066"/>
                </a:solidFill>
                <a:latin typeface="Arial" panose="020B0604020202020204" pitchFamily="34" charset="0"/>
                <a:cs typeface="Arial" panose="020B0604020202020204" pitchFamily="34" charset="0"/>
              </a:rPr>
              <a:t> initial inefficace : 11 % des patients</a:t>
            </a:r>
          </a:p>
          <a:p>
            <a:pPr algn="ctr"/>
            <a:r>
              <a:rPr lang="fr-FR" b="1" dirty="0">
                <a:solidFill>
                  <a:srgbClr val="660066"/>
                </a:solidFill>
                <a:latin typeface="Arial" panose="020B0604020202020204" pitchFamily="34" charset="0"/>
                <a:cs typeface="Arial" panose="020B0604020202020204" pitchFamily="34" charset="0"/>
              </a:rPr>
              <a:t>Désescalade plus précoce (</a:t>
            </a:r>
            <a:r>
              <a:rPr lang="fr-FR" b="1" dirty="0" err="1">
                <a:solidFill>
                  <a:srgbClr val="660066"/>
                </a:solidFill>
                <a:latin typeface="Arial" panose="020B0604020202020204" pitchFamily="34" charset="0"/>
                <a:cs typeface="Arial" panose="020B0604020202020204" pitchFamily="34" charset="0"/>
              </a:rPr>
              <a:t>carbapénèmes</a:t>
            </a:r>
            <a:r>
              <a:rPr lang="fr-FR" b="1" dirty="0">
                <a:solidFill>
                  <a:srgbClr val="660066"/>
                </a:solidFill>
                <a:latin typeface="Arial" panose="020B0604020202020204" pitchFamily="34" charset="0"/>
                <a:cs typeface="Arial" panose="020B0604020202020204" pitchFamily="34" charset="0"/>
              </a:rPr>
              <a:t> +++) : 31%  des patients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5455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8703"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7"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sp>
        <p:nvSpPr>
          <p:cNvPr id="4" name="ZoneTexte 3"/>
          <p:cNvSpPr txBox="1"/>
          <p:nvPr/>
        </p:nvSpPr>
        <p:spPr>
          <a:xfrm>
            <a:off x="323528" y="115754"/>
            <a:ext cx="8568952" cy="1323439"/>
          </a:xfrm>
          <a:prstGeom prst="rect">
            <a:avLst/>
          </a:prstGeom>
          <a:noFill/>
        </p:spPr>
        <p:txBody>
          <a:bodyPr wrap="square" rtlCol="0">
            <a:spAutoFit/>
          </a:bodyPr>
          <a:lstStyle/>
          <a:p>
            <a:pPr algn="ctr"/>
            <a:r>
              <a:rPr lang="fr-FR" sz="2800" b="1" dirty="0">
                <a:solidFill>
                  <a:srgbClr val="000066"/>
                </a:solidFill>
                <a:latin typeface="Arial" panose="020B0604020202020204" pitchFamily="34" charset="0"/>
                <a:cs typeface="Arial" panose="020B0604020202020204" pitchFamily="34" charset="0"/>
              </a:rPr>
              <a:t>Apport du diagnostic microbiologique rapide pour la conduite de l’antibiothérapie</a:t>
            </a:r>
          </a:p>
          <a:p>
            <a:pPr algn="ctr"/>
            <a:r>
              <a:rPr lang="fr-FR" sz="2400" b="1" i="1" dirty="0" err="1">
                <a:solidFill>
                  <a:srgbClr val="000066"/>
                </a:solidFill>
                <a:latin typeface="Arial" panose="020B0604020202020204" pitchFamily="34" charset="0"/>
                <a:cs typeface="Arial" panose="020B0604020202020204" pitchFamily="34" charset="0"/>
              </a:rPr>
              <a:t>Take</a:t>
            </a:r>
            <a:r>
              <a:rPr lang="fr-FR" sz="2400" b="1" i="1" dirty="0">
                <a:solidFill>
                  <a:srgbClr val="000066"/>
                </a:solidFill>
                <a:latin typeface="Arial" panose="020B0604020202020204" pitchFamily="34" charset="0"/>
                <a:cs typeface="Arial" panose="020B0604020202020204" pitchFamily="34" charset="0"/>
              </a:rPr>
              <a:t>-home messages</a:t>
            </a:r>
          </a:p>
        </p:txBody>
      </p:sp>
      <p:sp>
        <p:nvSpPr>
          <p:cNvPr id="5" name="Text Box 3"/>
          <p:cNvSpPr txBox="1">
            <a:spLocks noChangeArrowheads="1"/>
          </p:cNvSpPr>
          <p:nvPr/>
        </p:nvSpPr>
        <p:spPr bwMode="auto">
          <a:xfrm>
            <a:off x="-19860" y="1542306"/>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lIns="91396" tIns="45700" rIns="91396" bIns="457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cs typeface="Arial" panose="020B0604020202020204" pitchFamily="34" charset="0"/>
            </a:endParaRPr>
          </a:p>
        </p:txBody>
      </p:sp>
      <p:sp>
        <p:nvSpPr>
          <p:cNvPr id="2" name="ZoneTexte 1"/>
          <p:cNvSpPr txBox="1"/>
          <p:nvPr/>
        </p:nvSpPr>
        <p:spPr>
          <a:xfrm>
            <a:off x="251520" y="1916832"/>
            <a:ext cx="8640960" cy="4401205"/>
          </a:xfrm>
          <a:prstGeom prst="rect">
            <a:avLst/>
          </a:prstGeom>
          <a:noFill/>
        </p:spPr>
        <p:txBody>
          <a:bodyPr wrap="square" rtlCol="0">
            <a:spAutoFit/>
          </a:bodyPr>
          <a:lstStyle/>
          <a:p>
            <a:pPr marL="342900" indent="-342900">
              <a:buFont typeface="Wingdings" panose="05000000000000000000" pitchFamily="2" charset="2"/>
              <a:buChar char="§"/>
            </a:pPr>
            <a:r>
              <a:rPr lang="fr-FR" sz="2000" b="1" dirty="0">
                <a:latin typeface="Arial" panose="020B0604020202020204" pitchFamily="34" charset="0"/>
                <a:cs typeface="Arial" panose="020B0604020202020204" pitchFamily="34" charset="0"/>
              </a:rPr>
              <a:t>Objectif : </a:t>
            </a:r>
            <a:r>
              <a:rPr lang="fr-FR" sz="2000" dirty="0">
                <a:latin typeface="Arial" panose="020B0604020202020204" pitchFamily="34" charset="0"/>
                <a:cs typeface="Arial" panose="020B0604020202020204" pitchFamily="34" charset="0"/>
              </a:rPr>
              <a:t>réduire de 24 à 48h le délai d’administration d’une antibiothérapie optimale (active sur le ou les germes en cause, spectre le plus étroit possible)</a:t>
            </a:r>
          </a:p>
          <a:p>
            <a:pPr marL="342900" indent="-342900">
              <a:buFont typeface="Wingdings" panose="05000000000000000000" pitchFamily="2" charset="2"/>
              <a:buChar char="§"/>
            </a:pPr>
            <a:endParaRPr lang="fr-FR"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fr-FR" sz="2000" b="1" dirty="0">
                <a:latin typeface="Arial" panose="020B0604020202020204" pitchFamily="34" charset="0"/>
                <a:cs typeface="Arial" panose="020B0604020202020204" pitchFamily="34" charset="0"/>
              </a:rPr>
              <a:t>Nombreux outils déjà disponibles en routine </a:t>
            </a:r>
            <a:r>
              <a:rPr lang="fr-FR" sz="2000" dirty="0">
                <a:latin typeface="Arial" panose="020B0604020202020204" pitchFamily="34" charset="0"/>
                <a:cs typeface="Arial" panose="020B0604020202020204" pitchFamily="34" charset="0"/>
              </a:rPr>
              <a:t>(MALDI-TOF, PCR multiplex ou </a:t>
            </a:r>
            <a:r>
              <a:rPr lang="fr-FR" sz="2000" dirty="0" err="1">
                <a:latin typeface="Arial" panose="020B0604020202020204" pitchFamily="34" charset="0"/>
                <a:cs typeface="Arial" panose="020B0604020202020204" pitchFamily="34" charset="0"/>
              </a:rPr>
              <a:t>microarrays</a:t>
            </a:r>
            <a:r>
              <a:rPr lang="fr-FR" sz="2000" dirty="0">
                <a:latin typeface="Arial" panose="020B0604020202020204" pitchFamily="34" charset="0"/>
                <a:cs typeface="Arial" panose="020B0604020202020204" pitchFamily="34" charset="0"/>
              </a:rPr>
              <a:t> automatisés, tests </a:t>
            </a:r>
            <a:r>
              <a:rPr lang="fr-FR" sz="2000" dirty="0" err="1">
                <a:latin typeface="Arial" panose="020B0604020202020204" pitchFamily="34" charset="0"/>
                <a:cs typeface="Arial" panose="020B0604020202020204" pitchFamily="34" charset="0"/>
              </a:rPr>
              <a:t>chromogéniques</a:t>
            </a:r>
            <a:r>
              <a:rPr lang="fr-FR" sz="2000" dirty="0">
                <a:latin typeface="Arial" panose="020B0604020202020204" pitchFamily="34" charset="0"/>
                <a:cs typeface="Arial" panose="020B0604020202020204" pitchFamily="34" charset="0"/>
              </a:rPr>
              <a:t> ou PCR pour la détection des béta-</a:t>
            </a:r>
            <a:r>
              <a:rPr lang="fr-FR" sz="2000" dirty="0" err="1">
                <a:latin typeface="Arial" panose="020B0604020202020204" pitchFamily="34" charset="0"/>
                <a:cs typeface="Arial" panose="020B0604020202020204" pitchFamily="34" charset="0"/>
              </a:rPr>
              <a:t>lactamases</a:t>
            </a:r>
            <a:r>
              <a:rPr lang="fr-FR" sz="2000" dirty="0">
                <a:latin typeface="Arial" panose="020B0604020202020204" pitchFamily="34" charset="0"/>
                <a:cs typeface="Arial" panose="020B0604020202020204" pitchFamily="34" charset="0"/>
              </a:rPr>
              <a:t>), sur culture ou directement sur le prélèvement</a:t>
            </a:r>
          </a:p>
          <a:p>
            <a:pPr marL="342900" indent="-342900">
              <a:buFont typeface="Wingdings" panose="05000000000000000000" pitchFamily="2" charset="2"/>
              <a:buChar char="§"/>
            </a:pPr>
            <a:endParaRPr lang="fr-FR"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fr-FR" sz="2000" b="1" dirty="0">
                <a:latin typeface="Arial" panose="020B0604020202020204" pitchFamily="34" charset="0"/>
                <a:cs typeface="Arial" panose="020B0604020202020204" pitchFamily="34" charset="0"/>
              </a:rPr>
              <a:t>Intérêt d’une approche combinée : </a:t>
            </a:r>
            <a:r>
              <a:rPr lang="fr-FR" sz="2000" dirty="0">
                <a:latin typeface="Arial" panose="020B0604020202020204" pitchFamily="34" charset="0"/>
                <a:cs typeface="Arial" panose="020B0604020202020204" pitchFamily="34" charset="0"/>
              </a:rPr>
              <a:t>identification (ex. MALDI-TOF) + détection des résistances avant les résultats de l’antibiogramme</a:t>
            </a:r>
          </a:p>
          <a:p>
            <a:pPr marL="342900" indent="-342900">
              <a:buFont typeface="Wingdings" panose="05000000000000000000" pitchFamily="2" charset="2"/>
              <a:buChar char="§"/>
            </a:pPr>
            <a:endParaRPr lang="fr-FR"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fr-FR" sz="2000" b="1" dirty="0">
                <a:latin typeface="Arial" panose="020B0604020202020204" pitchFamily="34" charset="0"/>
                <a:cs typeface="Arial" panose="020B0604020202020204" pitchFamily="34" charset="0"/>
              </a:rPr>
              <a:t>Évaluation clinique en réanimation (</a:t>
            </a:r>
            <a:r>
              <a:rPr lang="fr-FR" sz="2000" b="1" dirty="0" err="1">
                <a:latin typeface="Arial" panose="020B0604020202020204" pitchFamily="34" charset="0"/>
                <a:cs typeface="Arial" panose="020B0604020202020204" pitchFamily="34" charset="0"/>
              </a:rPr>
              <a:t>outcome</a:t>
            </a:r>
            <a:r>
              <a:rPr lang="fr-FR" sz="2000" b="1" dirty="0">
                <a:latin typeface="Arial" panose="020B0604020202020204" pitchFamily="34" charset="0"/>
                <a:cs typeface="Arial" panose="020B0604020202020204" pitchFamily="34" charset="0"/>
              </a:rPr>
              <a:t>, réduction de la pression de sélection des antibiotiques) : travaux en cours</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4660296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8"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244" y="163663"/>
            <a:ext cx="7135321" cy="2448272"/>
          </a:xfrm>
          <a:prstGeom prst="rect">
            <a:avLst/>
          </a:prstGeom>
          <a:effectLst>
            <a:outerShdw blurRad="50800" dist="38100" dir="5400000" algn="t" rotWithShape="0">
              <a:srgbClr val="660066">
                <a:alpha val="40000"/>
              </a:srgbClr>
            </a:outerShdw>
          </a:effectLst>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348" y="6184483"/>
            <a:ext cx="8657304" cy="349790"/>
          </a:xfrm>
          <a:prstGeom prst="rect">
            <a:avLst/>
          </a:prstGeom>
          <a:effectLst>
            <a:outerShdw blurRad="50800" dist="38100" dir="5400000" algn="t" rotWithShape="0">
              <a:srgbClr val="660066">
                <a:alpha val="40000"/>
              </a:srgbClr>
            </a:outerShdw>
          </a:effectLst>
        </p:spPr>
      </p:pic>
      <p:pic>
        <p:nvPicPr>
          <p:cNvPr id="14" name="Image 13"/>
          <p:cNvPicPr>
            <a:picLocks noChangeAspect="1"/>
          </p:cNvPicPr>
          <p:nvPr/>
        </p:nvPicPr>
        <p:blipFill rotWithShape="1">
          <a:blip r:embed="rId6">
            <a:extLst>
              <a:ext uri="{28A0092B-C50C-407E-A947-70E740481C1C}">
                <a14:useLocalDpi xmlns:a14="http://schemas.microsoft.com/office/drawing/2010/main" val="0"/>
              </a:ext>
            </a:extLst>
          </a:blip>
          <a:srcRect t="2575" b="-1431"/>
          <a:stretch/>
        </p:blipFill>
        <p:spPr>
          <a:xfrm>
            <a:off x="836568" y="3212976"/>
            <a:ext cx="7470864" cy="2569682"/>
          </a:xfrm>
          <a:prstGeom prst="rect">
            <a:avLst/>
          </a:prstGeom>
        </p:spPr>
      </p:pic>
      <p:pic>
        <p:nvPicPr>
          <p:cNvPr id="17" name="Image 16"/>
          <p:cNvPicPr>
            <a:picLocks noChangeAspect="1"/>
          </p:cNvPicPr>
          <p:nvPr/>
        </p:nvPicPr>
        <p:blipFill rotWithShape="1">
          <a:blip r:embed="rId7">
            <a:extLst>
              <a:ext uri="{28A0092B-C50C-407E-A947-70E740481C1C}">
                <a14:useLocalDpi xmlns:a14="http://schemas.microsoft.com/office/drawing/2010/main" val="0"/>
              </a:ext>
            </a:extLst>
          </a:blip>
          <a:srcRect l="7480" t="32550" r="7472" b="34036"/>
          <a:stretch/>
        </p:blipFill>
        <p:spPr>
          <a:xfrm>
            <a:off x="6840122" y="889399"/>
            <a:ext cx="2160072" cy="848600"/>
          </a:xfrm>
          <a:prstGeom prst="rect">
            <a:avLst/>
          </a:prstGeom>
          <a:effectLst>
            <a:outerShdw blurRad="50800" dist="38100" dir="2700000" algn="tl" rotWithShape="0">
              <a:srgbClr val="660066">
                <a:alpha val="40000"/>
              </a:srgbClr>
            </a:outerShdw>
          </a:effectLst>
        </p:spPr>
      </p:pic>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172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8"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244" y="163663"/>
            <a:ext cx="7135321" cy="2448272"/>
          </a:xfrm>
          <a:prstGeom prst="rect">
            <a:avLst/>
          </a:prstGeom>
          <a:effectLst>
            <a:outerShdw blurRad="50800" dist="38100" dir="5400000" algn="t" rotWithShape="0">
              <a:srgbClr val="660066">
                <a:alpha val="40000"/>
              </a:srgbClr>
            </a:outerShdw>
          </a:effectLst>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348" y="6184483"/>
            <a:ext cx="8657304" cy="349790"/>
          </a:xfrm>
          <a:prstGeom prst="rect">
            <a:avLst/>
          </a:prstGeom>
          <a:effectLst>
            <a:outerShdw blurRad="50800" dist="38100" dir="5400000" algn="t" rotWithShape="0">
              <a:srgbClr val="660066">
                <a:alpha val="40000"/>
              </a:srgbClr>
            </a:outerShdw>
          </a:effectLst>
        </p:spPr>
      </p:pic>
      <p:pic>
        <p:nvPicPr>
          <p:cNvPr id="14" name="Image 13"/>
          <p:cNvPicPr>
            <a:picLocks noChangeAspect="1"/>
          </p:cNvPicPr>
          <p:nvPr/>
        </p:nvPicPr>
        <p:blipFill rotWithShape="1">
          <a:blip r:embed="rId6">
            <a:extLst>
              <a:ext uri="{28A0092B-C50C-407E-A947-70E740481C1C}">
                <a14:useLocalDpi xmlns:a14="http://schemas.microsoft.com/office/drawing/2010/main" val="0"/>
              </a:ext>
            </a:extLst>
          </a:blip>
          <a:srcRect t="2575" b="-1431"/>
          <a:stretch/>
        </p:blipFill>
        <p:spPr>
          <a:xfrm>
            <a:off x="836568" y="3212976"/>
            <a:ext cx="7470864" cy="2569682"/>
          </a:xfrm>
          <a:prstGeom prst="rect">
            <a:avLst/>
          </a:prstGeom>
        </p:spPr>
      </p:pic>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550" y="2798344"/>
            <a:ext cx="8900652" cy="3285549"/>
          </a:xfrm>
          <a:prstGeom prst="rect">
            <a:avLst/>
          </a:prstGeom>
        </p:spPr>
      </p:pic>
      <p:pic>
        <p:nvPicPr>
          <p:cNvPr id="17" name="Image 16"/>
          <p:cNvPicPr>
            <a:picLocks noChangeAspect="1"/>
          </p:cNvPicPr>
          <p:nvPr/>
        </p:nvPicPr>
        <p:blipFill rotWithShape="1">
          <a:blip r:embed="rId8">
            <a:extLst>
              <a:ext uri="{28A0092B-C50C-407E-A947-70E740481C1C}">
                <a14:useLocalDpi xmlns:a14="http://schemas.microsoft.com/office/drawing/2010/main" val="0"/>
              </a:ext>
            </a:extLst>
          </a:blip>
          <a:srcRect l="7480" t="32550" r="7472" b="34036"/>
          <a:stretch/>
        </p:blipFill>
        <p:spPr>
          <a:xfrm>
            <a:off x="6840122" y="889399"/>
            <a:ext cx="2160072" cy="848600"/>
          </a:xfrm>
          <a:prstGeom prst="rect">
            <a:avLst/>
          </a:prstGeom>
          <a:effectLst>
            <a:outerShdw blurRad="50800" dist="38100" dir="2700000" algn="tl" rotWithShape="0">
              <a:srgbClr val="660066">
                <a:alpha val="40000"/>
              </a:srgbClr>
            </a:outerShdw>
          </a:effectLst>
        </p:spPr>
      </p:pic>
      <p:sp>
        <p:nvSpPr>
          <p:cNvPr id="19" name="Rectangle : coins arrondis 18"/>
          <p:cNvSpPr/>
          <p:nvPr/>
        </p:nvSpPr>
        <p:spPr>
          <a:xfrm>
            <a:off x="280868" y="4135225"/>
            <a:ext cx="732297" cy="1894406"/>
          </a:xfrm>
          <a:prstGeom prst="roundRect">
            <a:avLst/>
          </a:prstGeom>
          <a:solidFill>
            <a:srgbClr val="0000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9583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5243"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b="1">
                <a:solidFill>
                  <a:schemeClr val="bg1"/>
                </a:solidFill>
                <a:latin typeface="+mn-lt"/>
                <a:ea typeface="+mj-ea"/>
                <a:cs typeface="Arial" pitchFamily="34" charset="0"/>
              </a:rPr>
            </a:br>
            <a:endParaRPr lang="fr-FR" sz="1300" b="1" dirty="0">
              <a:solidFill>
                <a:schemeClr val="bg1"/>
              </a:solidFill>
              <a:latin typeface="+mn-lt"/>
              <a:ea typeface="+mj-ea"/>
              <a:cs typeface="Arial" pitchFamily="34" charset="0"/>
            </a:endParaRPr>
          </a:p>
        </p:txBody>
      </p:sp>
      <p:sp>
        <p:nvSpPr>
          <p:cNvPr id="5123"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200">
              <a:latin typeface="Calibri" panose="020F0502020204030204" pitchFamily="34" charset="0"/>
              <a:cs typeface="Arial" panose="020B0604020202020204" pitchFamily="34" charset="0"/>
            </a:endParaRPr>
          </a:p>
        </p:txBody>
      </p:sp>
      <p:sp>
        <p:nvSpPr>
          <p:cNvPr id="11" name="Rectangle 10"/>
          <p:cNvSpPr/>
          <p:nvPr/>
        </p:nvSpPr>
        <p:spPr>
          <a:xfrm>
            <a:off x="7164388" y="620713"/>
            <a:ext cx="1368425" cy="64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2290" name="Picture 2"/>
          <p:cNvPicPr>
            <a:picLocks noChangeAspect="1" noChangeArrowheads="1"/>
          </p:cNvPicPr>
          <p:nvPr/>
        </p:nvPicPr>
        <p:blipFill>
          <a:blip r:embed="rId5"/>
          <a:srcRect/>
          <a:stretch>
            <a:fillRect/>
          </a:stretch>
        </p:blipFill>
        <p:spPr bwMode="auto">
          <a:xfrm>
            <a:off x="193675" y="209550"/>
            <a:ext cx="8785225" cy="1865313"/>
          </a:xfrm>
          <a:prstGeom prst="rect">
            <a:avLst/>
          </a:prstGeom>
          <a:noFill/>
          <a:ln w="9525">
            <a:noFill/>
            <a:miter lim="800000"/>
            <a:headEnd/>
            <a:tailEnd/>
          </a:ln>
          <a:effectLst>
            <a:outerShdw blurRad="50800" dist="38100" dir="5400000" algn="t" rotWithShape="0">
              <a:srgbClr val="660066">
                <a:alpha val="40000"/>
              </a:srgbClr>
            </a:outerShdw>
          </a:effectLst>
        </p:spPr>
      </p:pic>
      <p:sp>
        <p:nvSpPr>
          <p:cNvPr id="5126" name="Rectangle 6"/>
          <p:cNvSpPr>
            <a:spLocks noChangeArrowheads="1"/>
          </p:cNvSpPr>
          <p:nvPr/>
        </p:nvSpPr>
        <p:spPr bwMode="auto">
          <a:xfrm>
            <a:off x="179388" y="2814638"/>
            <a:ext cx="87137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400" b="1" dirty="0" err="1"/>
              <a:t>Studies</a:t>
            </a:r>
            <a:r>
              <a:rPr lang="fr-FR" altLang="fr-FR" sz="2400" b="1" dirty="0"/>
              <a:t> </a:t>
            </a:r>
            <a:r>
              <a:rPr lang="fr-FR" altLang="fr-FR" sz="2400" b="1" dirty="0" err="1"/>
              <a:t>adjusting</a:t>
            </a:r>
            <a:r>
              <a:rPr lang="fr-FR" altLang="fr-FR" sz="2400" b="1" dirty="0"/>
              <a:t> for background </a:t>
            </a:r>
            <a:r>
              <a:rPr lang="en-US" altLang="fr-FR" sz="2400" b="1" dirty="0"/>
              <a:t>conditions and sepsis severity (26 studies) reported a </a:t>
            </a:r>
            <a:r>
              <a:rPr lang="en-US" altLang="fr-FR" sz="2400" b="1" dirty="0">
                <a:solidFill>
                  <a:srgbClr val="00009A"/>
                </a:solidFill>
              </a:rPr>
              <a:t>pooled adjusted OR </a:t>
            </a:r>
          </a:p>
          <a:p>
            <a:pPr algn="ctr" eaLnBrk="1" hangingPunct="1"/>
            <a:r>
              <a:rPr lang="en-US" altLang="fr-FR" sz="2400" b="1" dirty="0">
                <a:solidFill>
                  <a:srgbClr val="00009A"/>
                </a:solidFill>
              </a:rPr>
              <a:t>for fatal outcome of 1.60 (95% CI, 1.37 to 1.86).</a:t>
            </a:r>
          </a:p>
          <a:p>
            <a:pPr algn="ctr" eaLnBrk="1" hangingPunct="1"/>
            <a:endParaRPr lang="en-US" altLang="fr-FR" sz="2400" b="1" i="1" dirty="0"/>
          </a:p>
          <a:p>
            <a:pPr algn="ctr" eaLnBrk="1" hangingPunct="1"/>
            <a:r>
              <a:rPr lang="en-US" altLang="fr-FR" sz="2400" b="1" dirty="0"/>
              <a:t>Appropriate empirical antibiotic treatment is associated with a significant reduction in all-cause mortality.</a:t>
            </a:r>
            <a:endParaRPr lang="fr-FR" altLang="fr-FR" sz="24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9537017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a:solidFill>
                  <a:schemeClr val="bg1"/>
                </a:solidFill>
                <a:latin typeface="+mn-lt"/>
                <a:ea typeface="+mj-ea"/>
                <a:cs typeface="Arial" pitchFamily="34" charset="0"/>
              </a:rPr>
            </a:br>
            <a:endParaRPr lang="fr-FR" sz="1300" dirty="0">
              <a:solidFill>
                <a:schemeClr val="bg1"/>
              </a:solidFill>
              <a:latin typeface="+mn-lt"/>
              <a:ea typeface="+mj-ea"/>
              <a:cs typeface="Arial" pitchFamily="34" charset="0"/>
            </a:endParaRPr>
          </a:p>
        </p:txBody>
      </p:sp>
      <p:sp>
        <p:nvSpPr>
          <p:cNvPr id="7171"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fr-FR" altLang="fr-FR" sz="200">
              <a:cs typeface="Arial" panose="020B0604020202020204" pitchFamily="34" charset="0"/>
            </a:endParaRPr>
          </a:p>
        </p:txBody>
      </p:sp>
      <p:sp>
        <p:nvSpPr>
          <p:cNvPr id="7172" name="Text Box 7"/>
          <p:cNvSpPr txBox="1">
            <a:spLocks noChangeArrowheads="1"/>
          </p:cNvSpPr>
          <p:nvPr/>
        </p:nvSpPr>
        <p:spPr bwMode="auto">
          <a:xfrm>
            <a:off x="103188" y="2614613"/>
            <a:ext cx="89376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2800" dirty="0">
                <a:solidFill>
                  <a:srgbClr val="000066"/>
                </a:solidFill>
                <a:latin typeface="Arial" panose="020B0604020202020204" pitchFamily="34" charset="0"/>
              </a:rPr>
              <a:t>Un patient, une infection: </a:t>
            </a:r>
          </a:p>
          <a:p>
            <a:pPr algn="ctr">
              <a:spcBef>
                <a:spcPct val="0"/>
              </a:spcBef>
              <a:buFontTx/>
              <a:buNone/>
            </a:pPr>
            <a:r>
              <a:rPr lang="fr-FR" altLang="fr-FR" sz="2800" b="1" dirty="0">
                <a:solidFill>
                  <a:srgbClr val="000066"/>
                </a:solidFill>
                <a:latin typeface="Arial" panose="020B0604020202020204" pitchFamily="34" charset="0"/>
              </a:rPr>
              <a:t>personnaliser l’antibiothérapie</a:t>
            </a:r>
            <a:endParaRPr lang="fr-FR" altLang="fr-FR" b="1" dirty="0">
              <a:latin typeface="Arial" panose="020B0604020202020204" pitchFamily="34" charset="0"/>
              <a:sym typeface="Wingdings" panose="05000000000000000000" pitchFamily="2" charset="2"/>
            </a:endParaRPr>
          </a:p>
          <a:p>
            <a:pPr algn="ctr">
              <a:spcBef>
                <a:spcPct val="0"/>
              </a:spcBef>
              <a:buFontTx/>
              <a:buNone/>
            </a:pPr>
            <a:endParaRPr lang="fr-FR" altLang="fr-FR" sz="3600" dirty="0">
              <a:latin typeface="Arial" panose="020B0604020202020204" pitchFamily="34" charset="0"/>
              <a:sym typeface="Wingdings" panose="05000000000000000000" pitchFamily="2" charset="2"/>
            </a:endParaRPr>
          </a:p>
          <a:p>
            <a:pPr algn="ctr">
              <a:spcBef>
                <a:spcPct val="0"/>
              </a:spcBef>
              <a:buFontTx/>
              <a:buNone/>
            </a:pPr>
            <a:r>
              <a:rPr lang="fr-FR" altLang="fr-FR" sz="2400" b="1" dirty="0">
                <a:solidFill>
                  <a:srgbClr val="660066"/>
                </a:solidFill>
                <a:latin typeface="Arial" panose="020B0604020202020204" pitchFamily="34" charset="0"/>
                <a:sym typeface="Wingdings" panose="05000000000000000000" pitchFamily="2" charset="2"/>
              </a:rPr>
              <a:t>Optimiser le choix de l’antibiotique initial</a:t>
            </a:r>
          </a:p>
          <a:p>
            <a:pPr algn="ctr">
              <a:spcBef>
                <a:spcPct val="0"/>
              </a:spcBef>
              <a:buFontTx/>
              <a:buNone/>
            </a:pPr>
            <a:r>
              <a:rPr lang="fr-FR" altLang="fr-FR" sz="2400" b="0" dirty="0">
                <a:latin typeface="Arial" panose="020B0604020202020204" pitchFamily="34" charset="0"/>
                <a:sym typeface="Wingdings" panose="05000000000000000000" pitchFamily="2" charset="2"/>
              </a:rPr>
              <a:t>Spectre incluant la ou les bactérie(s) en cause</a:t>
            </a:r>
          </a:p>
          <a:p>
            <a:pPr algn="ctr">
              <a:spcBef>
                <a:spcPct val="0"/>
              </a:spcBef>
              <a:buFontTx/>
              <a:buNone/>
            </a:pPr>
            <a:r>
              <a:rPr lang="fr-FR" altLang="fr-FR" sz="2400" b="0" dirty="0">
                <a:latin typeface="Arial" panose="020B0604020202020204" pitchFamily="34" charset="0"/>
                <a:sym typeface="Wingdings" panose="05000000000000000000" pitchFamily="2" charset="2"/>
              </a:rPr>
              <a:t>Diffusion au site de l’infection, impact écologique minimal</a:t>
            </a:r>
          </a:p>
          <a:p>
            <a:pPr algn="ctr">
              <a:spcBef>
                <a:spcPct val="0"/>
              </a:spcBef>
              <a:buFontTx/>
              <a:buNone/>
            </a:pPr>
            <a:endParaRPr lang="fr-FR" altLang="fr-FR" sz="5400" dirty="0">
              <a:latin typeface="Arial" panose="020B0604020202020204" pitchFamily="34" charset="0"/>
              <a:sym typeface="Wingdings" panose="05000000000000000000" pitchFamily="2" charset="2"/>
            </a:endParaRPr>
          </a:p>
          <a:p>
            <a:pPr algn="ctr">
              <a:spcBef>
                <a:spcPct val="0"/>
              </a:spcBef>
              <a:buFontTx/>
              <a:buNone/>
            </a:pPr>
            <a:r>
              <a:rPr lang="fr-FR" altLang="fr-FR" sz="2400" b="1" dirty="0" err="1">
                <a:solidFill>
                  <a:srgbClr val="660066"/>
                </a:solidFill>
                <a:latin typeface="Arial" panose="020B0604020202020204" pitchFamily="34" charset="0"/>
                <a:sym typeface="Wingdings" panose="05000000000000000000" pitchFamily="2" charset="2"/>
              </a:rPr>
              <a:t>Désescalader</a:t>
            </a:r>
            <a:r>
              <a:rPr lang="fr-FR" altLang="fr-FR" sz="2400" b="1" dirty="0">
                <a:solidFill>
                  <a:srgbClr val="660066"/>
                </a:solidFill>
                <a:latin typeface="Arial" panose="020B0604020202020204" pitchFamily="34" charset="0"/>
                <a:sym typeface="Wingdings" panose="05000000000000000000" pitchFamily="2" charset="2"/>
              </a:rPr>
              <a:t> </a:t>
            </a:r>
            <a:r>
              <a:rPr lang="fr-FR" altLang="fr-FR" sz="2400" dirty="0">
                <a:latin typeface="Arial" panose="020B0604020202020204" pitchFamily="34" charset="0"/>
                <a:sym typeface="Wingdings" panose="05000000000000000000" pitchFamily="2" charset="2"/>
              </a:rPr>
              <a:t>et optimiser la durée de traitement</a:t>
            </a:r>
          </a:p>
        </p:txBody>
      </p:sp>
      <p:sp>
        <p:nvSpPr>
          <p:cNvPr id="7173" name="AutoShape 8"/>
          <p:cNvSpPr>
            <a:spLocks noChangeArrowheads="1"/>
          </p:cNvSpPr>
          <p:nvPr/>
        </p:nvSpPr>
        <p:spPr bwMode="auto">
          <a:xfrm>
            <a:off x="3941763" y="3621088"/>
            <a:ext cx="1260475" cy="339725"/>
          </a:xfrm>
          <a:prstGeom prst="downArrow">
            <a:avLst>
              <a:gd name="adj1" fmla="val 50000"/>
              <a:gd name="adj2" fmla="val 25000"/>
            </a:avLst>
          </a:prstGeom>
          <a:gradFill rotWithShape="1">
            <a:gsLst>
              <a:gs pos="0">
                <a:schemeClr val="bg1"/>
              </a:gs>
              <a:gs pos="100000">
                <a:srgbClr val="66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3" name="Rectangle 2"/>
          <p:cNvSpPr>
            <a:spLocks noChangeArrowheads="1"/>
          </p:cNvSpPr>
          <p:nvPr/>
        </p:nvSpPr>
        <p:spPr bwMode="auto">
          <a:xfrm>
            <a:off x="396875" y="5357813"/>
            <a:ext cx="8348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2400" dirty="0">
                <a:latin typeface="Arial" panose="020B0604020202020204" pitchFamily="34" charset="0"/>
                <a:sym typeface="Wingdings" panose="05000000000000000000" pitchFamily="2" charset="2"/>
              </a:rPr>
              <a:t>Optimiser la posologie et les modalités d’administration</a:t>
            </a:r>
          </a:p>
        </p:txBody>
      </p:sp>
      <p:pic>
        <p:nvPicPr>
          <p:cNvPr id="7176" name="Picture 8"/>
          <p:cNvPicPr>
            <a:picLocks noChangeAspect="1" noChangeArrowheads="1"/>
          </p:cNvPicPr>
          <p:nvPr/>
        </p:nvPicPr>
        <p:blipFill>
          <a:blip r:embed="rId5"/>
          <a:srcRect/>
          <a:stretch>
            <a:fillRect/>
          </a:stretch>
        </p:blipFill>
        <p:spPr bwMode="auto">
          <a:xfrm>
            <a:off x="311150" y="260350"/>
            <a:ext cx="8520113" cy="2089150"/>
          </a:xfrm>
          <a:prstGeom prst="rect">
            <a:avLst/>
          </a:prstGeom>
          <a:noFill/>
          <a:ln>
            <a:noFill/>
          </a:ln>
          <a:effectLst>
            <a:outerShdw blurRad="50800" dist="38100" dir="5400000" algn="t" rotWithShape="0">
              <a:srgbClr val="660066">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112238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3" name="Picture 11"/>
          <p:cNvPicPr>
            <a:picLocks noChangeAspect="1" noChangeArrowheads="1"/>
          </p:cNvPicPr>
          <p:nvPr/>
        </p:nvPicPr>
        <p:blipFill>
          <a:blip r:embed="rId5"/>
          <a:srcRect/>
          <a:stretch>
            <a:fillRect/>
          </a:stretch>
        </p:blipFill>
        <p:spPr bwMode="auto">
          <a:xfrm>
            <a:off x="581025" y="117475"/>
            <a:ext cx="8064500" cy="6084888"/>
          </a:xfrm>
          <a:prstGeom prst="rect">
            <a:avLst/>
          </a:prstGeom>
          <a:noFill/>
          <a:ln w="9525">
            <a:noFill/>
            <a:miter lim="800000"/>
            <a:headEnd/>
            <a:tailEnd/>
          </a:ln>
          <a:effectLst>
            <a:outerShdw blurRad="50800" dist="38100" dir="2700000" algn="tl" rotWithShape="0">
              <a:srgbClr val="660066">
                <a:alpha val="40000"/>
              </a:srgbClr>
            </a:outerShdw>
          </a:effectLst>
        </p:spPr>
      </p:pic>
      <p:sp>
        <p:nvSpPr>
          <p:cNvPr id="10" name="Titre 1"/>
          <p:cNvSpPr txBox="1">
            <a:spLocks/>
          </p:cNvSpPr>
          <p:nvPr/>
        </p:nvSpPr>
        <p:spPr bwMode="auto">
          <a:xfrm>
            <a:off x="0" y="6642100"/>
            <a:ext cx="9144000" cy="215900"/>
          </a:xfrm>
          <a:prstGeom prst="rect">
            <a:avLst/>
          </a:prstGeom>
          <a:solidFill>
            <a:srgbClr val="000066"/>
          </a:solidFill>
          <a:ln w="9525">
            <a:noFill/>
            <a:miter lim="800000"/>
            <a:headEnd/>
            <a:tailEnd/>
          </a:ln>
        </p:spPr>
        <p:txBody>
          <a:bodyPr/>
          <a:lstStyle/>
          <a:p>
            <a:pPr algn="ctr" fontAlgn="auto">
              <a:spcBef>
                <a:spcPts val="0"/>
              </a:spcBef>
              <a:spcAft>
                <a:spcPts val="0"/>
              </a:spcAft>
              <a:defRPr/>
            </a:pPr>
            <a:br>
              <a:rPr lang="fr-FR" sz="4000">
                <a:solidFill>
                  <a:schemeClr val="bg1"/>
                </a:solidFill>
                <a:latin typeface="+mn-lt"/>
                <a:ea typeface="+mj-ea"/>
                <a:cs typeface="Arial" pitchFamily="34" charset="0"/>
              </a:rPr>
            </a:br>
            <a:endParaRPr lang="fr-FR" sz="1300" dirty="0">
              <a:solidFill>
                <a:schemeClr val="bg1"/>
              </a:solidFill>
              <a:latin typeface="+mn-lt"/>
              <a:ea typeface="+mj-ea"/>
              <a:cs typeface="Arial" pitchFamily="34" charset="0"/>
            </a:endParaRPr>
          </a:p>
        </p:txBody>
      </p:sp>
      <p:sp>
        <p:nvSpPr>
          <p:cNvPr id="9220" name="Text Box 3"/>
          <p:cNvSpPr txBox="1">
            <a:spLocks noChangeArrowheads="1"/>
          </p:cNvSpPr>
          <p:nvPr/>
        </p:nvSpPr>
        <p:spPr bwMode="auto">
          <a:xfrm>
            <a:off x="0" y="6638925"/>
            <a:ext cx="9144000" cy="36513"/>
          </a:xfrm>
          <a:prstGeom prst="rect">
            <a:avLst/>
          </a:prstGeom>
          <a:gradFill rotWithShape="0">
            <a:gsLst>
              <a:gs pos="0">
                <a:srgbClr val="595959"/>
              </a:gs>
              <a:gs pos="50000">
                <a:srgbClr val="C0C0C0"/>
              </a:gs>
              <a:gs pos="100000">
                <a:srgbClr val="595959"/>
              </a:gs>
            </a:gsLst>
            <a:lin ang="5400000" scaled="1"/>
          </a:gradFill>
          <a:ln w="3175">
            <a:solidFill>
              <a:srgbClr val="80808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fr-FR" altLang="fr-FR" sz="200">
              <a:cs typeface="Arial" panose="020B0604020202020204" pitchFamily="34" charset="0"/>
            </a:endParaRPr>
          </a:p>
        </p:txBody>
      </p:sp>
      <p:sp>
        <p:nvSpPr>
          <p:cNvPr id="8199" name="Text Box 7"/>
          <p:cNvSpPr txBox="1">
            <a:spLocks noChangeArrowheads="1"/>
          </p:cNvSpPr>
          <p:nvPr/>
        </p:nvSpPr>
        <p:spPr bwMode="auto">
          <a:xfrm>
            <a:off x="3854450" y="6124575"/>
            <a:ext cx="4929188" cy="307975"/>
          </a:xfrm>
          <a:prstGeom prst="rect">
            <a:avLst/>
          </a:prstGeom>
          <a:solidFill>
            <a:schemeClr val="bg1"/>
          </a:solidFill>
          <a:ln w="9525">
            <a:noFill/>
            <a:miter lim="800000"/>
            <a:headEnd/>
            <a:tailEnd/>
          </a:ln>
          <a:effectLst>
            <a:outerShdw blurRad="50800" dist="38100" dir="2700000" algn="tl" rotWithShape="0">
              <a:srgbClr val="660066">
                <a:alpha val="40000"/>
              </a:srgbClr>
            </a:outerShdw>
          </a:effectLst>
        </p:spPr>
        <p:txBody>
          <a:bodyPr wrap="none">
            <a:spAutoFit/>
          </a:bodyPr>
          <a:lstStyle/>
          <a:p>
            <a:pPr algn="r">
              <a:defRPr/>
            </a:pPr>
            <a:r>
              <a:rPr lang="fr-FR" sz="1400" dirty="0">
                <a:solidFill>
                  <a:srgbClr val="4D4D4D"/>
                </a:solidFill>
                <a:latin typeface="Arial" charset="0"/>
              </a:rPr>
              <a:t>De </a:t>
            </a:r>
            <a:r>
              <a:rPr lang="fr-FR" sz="1400" dirty="0" err="1">
                <a:solidFill>
                  <a:srgbClr val="4D4D4D"/>
                </a:solidFill>
                <a:latin typeface="Arial" charset="0"/>
              </a:rPr>
              <a:t>Waele</a:t>
            </a:r>
            <a:r>
              <a:rPr lang="fr-FR" sz="1400" dirty="0">
                <a:solidFill>
                  <a:srgbClr val="4D4D4D"/>
                </a:solidFill>
                <a:latin typeface="Arial" charset="0"/>
              </a:rPr>
              <a:t> et al. </a:t>
            </a:r>
            <a:r>
              <a:rPr lang="fr-FR" sz="1400" i="1" dirty="0">
                <a:solidFill>
                  <a:srgbClr val="4D4D4D"/>
                </a:solidFill>
                <a:latin typeface="Arial" charset="0"/>
              </a:rPr>
              <a:t>Intensive Care Med</a:t>
            </a:r>
            <a:r>
              <a:rPr lang="fr-FR" sz="1400" dirty="0">
                <a:solidFill>
                  <a:srgbClr val="4D4D4D"/>
                </a:solidFill>
                <a:latin typeface="Arial" charset="0"/>
              </a:rPr>
              <a:t>  2016; 42: 2063-2065 </a:t>
            </a:r>
          </a:p>
        </p:txBody>
      </p:sp>
      <p:sp>
        <p:nvSpPr>
          <p:cNvPr id="4102" name="AutoShape 8"/>
          <p:cNvSpPr>
            <a:spLocks noChangeArrowheads="1"/>
          </p:cNvSpPr>
          <p:nvPr/>
        </p:nvSpPr>
        <p:spPr bwMode="auto">
          <a:xfrm>
            <a:off x="3305175" y="200025"/>
            <a:ext cx="2590800" cy="1860550"/>
          </a:xfrm>
          <a:prstGeom prst="roundRect">
            <a:avLst>
              <a:gd name="adj" fmla="val 16667"/>
            </a:avLst>
          </a:prstGeom>
          <a:noFill/>
          <a:ln w="38100">
            <a:solidFill>
              <a:srgbClr val="660066"/>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pic>
        <p:nvPicPr>
          <p:cNvPr id="4103" name="Picture 7"/>
          <p:cNvPicPr>
            <a:picLocks noChangeAspect="1" noChangeArrowheads="1"/>
          </p:cNvPicPr>
          <p:nvPr/>
        </p:nvPicPr>
        <p:blipFill>
          <a:blip r:embed="rId6"/>
          <a:srcRect/>
          <a:stretch>
            <a:fillRect/>
          </a:stretch>
        </p:blipFill>
        <p:spPr bwMode="auto">
          <a:xfrm>
            <a:off x="808038" y="822325"/>
            <a:ext cx="7777162" cy="950913"/>
          </a:xfrm>
          <a:prstGeom prst="rect">
            <a:avLst/>
          </a:prstGeom>
          <a:noFill/>
          <a:ln>
            <a:noFill/>
          </a:ln>
          <a:effectLst>
            <a:outerShdw blurRad="50800" dist="38100" dir="2700000" algn="tl"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937541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1000" fill="hold"/>
                                        <p:tgtEl>
                                          <p:spTgt spid="4102"/>
                                        </p:tgtEl>
                                        <p:attrNameLst>
                                          <p:attrName>ppt_w</p:attrName>
                                        </p:attrNameLst>
                                      </p:cBhvr>
                                      <p:tavLst>
                                        <p:tav tm="0">
                                          <p:val>
                                            <p:strVal val="#ppt_w*0.70"/>
                                          </p:val>
                                        </p:tav>
                                        <p:tav tm="100000">
                                          <p:val>
                                            <p:strVal val="#ppt_w"/>
                                          </p:val>
                                        </p:tav>
                                      </p:tavLst>
                                    </p:anim>
                                    <p:anim calcmode="lin" valueType="num">
                                      <p:cBhvr>
                                        <p:cTn id="8" dur="1000" fill="hold"/>
                                        <p:tgtEl>
                                          <p:spTgt spid="4102"/>
                                        </p:tgtEl>
                                        <p:attrNameLst>
                                          <p:attrName>ppt_h</p:attrName>
                                        </p:attrNameLst>
                                      </p:cBhvr>
                                      <p:tavLst>
                                        <p:tav tm="0">
                                          <p:val>
                                            <p:strVal val="#ppt_h"/>
                                          </p:val>
                                        </p:tav>
                                        <p:tav tm="100000">
                                          <p:val>
                                            <p:strVal val="#ppt_h"/>
                                          </p:val>
                                        </p:tav>
                                      </p:tavLst>
                                    </p:anim>
                                    <p:animEffect transition="in" filter="fade">
                                      <p:cBhvr>
                                        <p:cTn id="9" dur="1000"/>
                                        <p:tgtEl>
                                          <p:spTgt spid="410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103"/>
                                        </p:tgtEl>
                                        <p:attrNameLst>
                                          <p:attrName>style.visibility</p:attrName>
                                        </p:attrNameLst>
                                      </p:cBhvr>
                                      <p:to>
                                        <p:strVal val="visible"/>
                                      </p:to>
                                    </p:set>
                                    <p:anim calcmode="lin" valueType="num">
                                      <p:cBhvr>
                                        <p:cTn id="14" dur="1000" fill="hold"/>
                                        <p:tgtEl>
                                          <p:spTgt spid="4103"/>
                                        </p:tgtEl>
                                        <p:attrNameLst>
                                          <p:attrName>ppt_w</p:attrName>
                                        </p:attrNameLst>
                                      </p:cBhvr>
                                      <p:tavLst>
                                        <p:tav tm="0">
                                          <p:val>
                                            <p:strVal val="#ppt_w*0.70"/>
                                          </p:val>
                                        </p:tav>
                                        <p:tav tm="100000">
                                          <p:val>
                                            <p:strVal val="#ppt_w"/>
                                          </p:val>
                                        </p:tav>
                                      </p:tavLst>
                                    </p:anim>
                                    <p:anim calcmode="lin" valueType="num">
                                      <p:cBhvr>
                                        <p:cTn id="15" dur="1000" fill="hold"/>
                                        <p:tgtEl>
                                          <p:spTgt spid="4103"/>
                                        </p:tgtEl>
                                        <p:attrNameLst>
                                          <p:attrName>ppt_h</p:attrName>
                                        </p:attrNameLst>
                                      </p:cBhvr>
                                      <p:tavLst>
                                        <p:tav tm="0">
                                          <p:val>
                                            <p:strVal val="#ppt_h"/>
                                          </p:val>
                                        </p:tav>
                                        <p:tav tm="100000">
                                          <p:val>
                                            <p:strVal val="#ppt_h"/>
                                          </p:val>
                                        </p:tav>
                                      </p:tavLst>
                                    </p:anim>
                                    <p:animEffect transition="in" filter="fade">
                                      <p:cBhvr>
                                        <p:cTn id="16" dur="1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6242"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4102"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1440</TotalTime>
  <Words>1849</Words>
  <Application>Microsoft Office PowerPoint</Application>
  <PresentationFormat>Affichage à l'écran (4:3)</PresentationFormat>
  <Paragraphs>348</Paragraphs>
  <Slides>46</Slides>
  <Notes>25</Notes>
  <HiddenSlides>0</HiddenSlides>
  <MMClips>50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46</vt:i4>
      </vt:variant>
    </vt:vector>
  </HeadingPairs>
  <TitlesOfParts>
    <vt:vector size="52" baseType="lpstr">
      <vt:lpstr>Arial</vt:lpstr>
      <vt:lpstr>Calibri</vt:lpstr>
      <vt:lpstr>Cambria Math</vt:lpstr>
      <vt:lpstr>Webdings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CHR Orléans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Francois BARBIER</dc:creator>
  <cp:lastModifiedBy>François Barbier</cp:lastModifiedBy>
  <cp:revision>281</cp:revision>
  <dcterms:created xsi:type="dcterms:W3CDTF">2017-01-09T09:35:08Z</dcterms:created>
  <dcterms:modified xsi:type="dcterms:W3CDTF">2017-03-12T16:17:51Z</dcterms:modified>
</cp:coreProperties>
</file>